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  <p:sldId id="264" r:id="rId7"/>
    <p:sldId id="260" r:id="rId8"/>
    <p:sldId id="281" r:id="rId9"/>
    <p:sldId id="280" r:id="rId10"/>
    <p:sldId id="271" r:id="rId11"/>
    <p:sldId id="261" r:id="rId12"/>
    <p:sldId id="282" r:id="rId13"/>
    <p:sldId id="275" r:id="rId14"/>
    <p:sldId id="262" r:id="rId15"/>
    <p:sldId id="277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293" r:id="rId26"/>
    <p:sldId id="294" r:id="rId27"/>
    <p:sldId id="279" r:id="rId28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tags" Target="tags/tag4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wdp>
</file>

<file path=ppt/media/image12.png>
</file>

<file path=ppt/media/image13.wdp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png>
</file>

<file path=ppt/media/image6.wdp>
</file>

<file path=ppt/media/image7.jpeg>
</file>

<file path=ppt/media/image8.png>
</file>

<file path=ppt/media/image9.wd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7E8C25-A245-4758-975C-0BF1386C5D6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950CA94-D247-41F0-8219-D1DB6524921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950CA94-D247-41F0-8219-D1DB6524921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50CA94-D247-41F0-8219-D1DB652492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5373E-96B5-43F9-BA4B-F1D9CA7723A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D3B82-B99A-4E8A-9094-DCAFD685427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microsoft.com/office/2007/relationships/hdphoto" Target="../media/image13.wdp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microsoft.com/office/2007/relationships/hdphoto" Target="../media/image6.wdp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6.xml"/><Relationship Id="rId3" Type="http://schemas.microsoft.com/office/2007/relationships/hdphoto" Target="../media/image9.wdp"/><Relationship Id="rId2" Type="http://schemas.openxmlformats.org/officeDocument/2006/relationships/image" Target="../media/image8.png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6.xml"/><Relationship Id="rId3" Type="http://schemas.microsoft.com/office/2007/relationships/hdphoto" Target="../media/image9.wdp"/><Relationship Id="rId2" Type="http://schemas.openxmlformats.org/officeDocument/2006/relationships/image" Target="../media/image8.png"/><Relationship Id="rId1" Type="http://schemas.openxmlformats.org/officeDocument/2006/relationships/tags" Target="../tags/tag3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microsoft.com/office/2007/relationships/hdphoto" Target="../media/image11.wdp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直接连接符 11"/>
          <p:cNvCxnSpPr/>
          <p:nvPr/>
        </p:nvCxnSpPr>
        <p:spPr>
          <a:xfrm flipV="1">
            <a:off x="542925" y="4184651"/>
            <a:ext cx="661987" cy="6730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V="1">
            <a:off x="1175391" y="3848101"/>
            <a:ext cx="661987" cy="6730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0954" y="342900"/>
            <a:ext cx="9241046" cy="61722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950952" y="342900"/>
            <a:ext cx="9241047" cy="61722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7402465" y="-2804631"/>
            <a:ext cx="5616672" cy="891126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590675" y="771525"/>
            <a:ext cx="3105150" cy="100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09295" y="814705"/>
            <a:ext cx="41624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gradFill flip="none" rotWithShape="1">
                  <a:gsLst>
                    <a:gs pos="12000">
                      <a:schemeClr val="accent2"/>
                    </a:gs>
                    <a:gs pos="50000">
                      <a:schemeClr val="accent3"/>
                    </a:gs>
                    <a:gs pos="90000">
                      <a:schemeClr val="accent4"/>
                    </a:gs>
                  </a:gsLst>
                  <a:lin ang="2700000" scaled="1"/>
                  <a:tileRect/>
                </a:gradFill>
                <a:latin typeface="Aharoni" panose="02010803020104030203" pitchFamily="2" charset="-79"/>
                <a:cs typeface="Aharoni" panose="02010803020104030203" pitchFamily="2" charset="-79"/>
              </a:rPr>
              <a:t>银行卡识别</a:t>
            </a:r>
            <a:endParaRPr lang="zh-CN" altLang="en-US" sz="5400" dirty="0">
              <a:gradFill flip="none" rotWithShape="1">
                <a:gsLst>
                  <a:gs pos="12000">
                    <a:schemeClr val="accent2"/>
                  </a:gs>
                  <a:gs pos="50000">
                    <a:schemeClr val="accent3"/>
                  </a:gs>
                  <a:gs pos="90000">
                    <a:schemeClr val="accent4"/>
                  </a:gs>
                </a:gsLst>
                <a:lin ang="2700000" scaled="1"/>
                <a:tileRect/>
              </a:gra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33387" y="2580316"/>
            <a:ext cx="231457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866775" y="2171700"/>
            <a:ext cx="162877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wind-rose_335237"/>
          <p:cNvSpPr>
            <a:spLocks noChangeAspect="1"/>
          </p:cNvSpPr>
          <p:nvPr/>
        </p:nvSpPr>
        <p:spPr bwMode="auto">
          <a:xfrm>
            <a:off x="5616100" y="1103140"/>
            <a:ext cx="4267202" cy="4260748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wind-rose_335237"/>
          <p:cNvSpPr>
            <a:spLocks noChangeAspect="1"/>
          </p:cNvSpPr>
          <p:nvPr/>
        </p:nvSpPr>
        <p:spPr bwMode="auto">
          <a:xfrm>
            <a:off x="-5575095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29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grpSp>
        <p:nvGrpSpPr>
          <p:cNvPr id="25" name="组合 24"/>
          <p:cNvGrpSpPr/>
          <p:nvPr/>
        </p:nvGrpSpPr>
        <p:grpSpPr>
          <a:xfrm>
            <a:off x="476262" y="353863"/>
            <a:ext cx="3025113" cy="892728"/>
            <a:chOff x="476262" y="353863"/>
            <a:chExt cx="3025113" cy="892728"/>
          </a:xfrm>
        </p:grpSpPr>
        <p:sp>
          <p:nvSpPr>
            <p:cNvPr id="26" name="矩形 25"/>
            <p:cNvSpPr/>
            <p:nvPr/>
          </p:nvSpPr>
          <p:spPr>
            <a:xfrm>
              <a:off x="1572642" y="588124"/>
              <a:ext cx="192873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核心原理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7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sp>
        <p:nvSpPr>
          <p:cNvPr id="4" name="文本框 3"/>
          <p:cNvSpPr txBox="1"/>
          <p:nvPr/>
        </p:nvSpPr>
        <p:spPr>
          <a:xfrm>
            <a:off x="1775300" y="1538317"/>
            <a:ext cx="711855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二值化</a:t>
            </a:r>
            <a:endParaRPr lang="en-US" altLang="zh-CN" sz="2400" b="1" kern="100" dirty="0">
              <a:effectLst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 kern="100" dirty="0"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灰度图像二值化最常用的方法是阈值法，他利用图像中目标与背景的差异，把图像分别设置为两个不同的级别，选取一个合适的阈值，以确定某像素是目标还是背景，从而获得二值化的图像。</a:t>
            </a:r>
            <a:endParaRPr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1775300" y="4032683"/>
            <a:ext cx="68542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kern="100" dirty="0">
                <a:effectLst/>
                <a:ea typeface="黑体" panose="02010609060101010101" pitchFamily="49" charset="-122"/>
                <a:cs typeface="黑体" panose="02010609060101010101" pitchFamily="49" charset="-122"/>
              </a:rPr>
              <a:t>定义卷积核和顶帽操作</a:t>
            </a:r>
            <a:endParaRPr lang="en-US" altLang="zh-CN" sz="2400" kern="100" dirty="0">
              <a:effectLst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en-US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    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初始化卷积核，读取输入图像</a:t>
            </a:r>
            <a:r>
              <a:rPr lang="zh-CN" altLang="en-US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预处理</a:t>
            </a:r>
            <a:r>
              <a:rPr lang="zh-CN" altLang="en-US" sz="2000" kern="100" dirty="0"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调用函数进行礼帽操作</a:t>
            </a:r>
            <a:r>
              <a:rPr lang="zh-CN" altLang="en-US" sz="2000" kern="100" dirty="0"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突出更明亮的区域</a:t>
            </a:r>
            <a:r>
              <a:rPr lang="zh-CN" altLang="zh-CN" sz="2000" kern="100" dirty="0">
                <a:effectLst/>
                <a:latin typeface="宋体" panose="02010600030101010101" pitchFamily="2" charset="-122"/>
                <a:ea typeface="等线" panose="02010600030101010101" charset="-122"/>
                <a:cs typeface="宋体" panose="02010600030101010101" pitchFamily="2" charset="-122"/>
              </a:rPr>
              <a:t>，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增大图片对比度</a:t>
            </a: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25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grpSp>
        <p:nvGrpSpPr>
          <p:cNvPr id="19" name="组合 18"/>
          <p:cNvGrpSpPr/>
          <p:nvPr/>
        </p:nvGrpSpPr>
        <p:grpSpPr>
          <a:xfrm>
            <a:off x="0" y="4274334"/>
            <a:ext cx="12192000" cy="4459605"/>
            <a:chOff x="0" y="1628800"/>
            <a:chExt cx="12192000" cy="5229200"/>
          </a:xfr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60000"/>
            </a:stretch>
          </a:blipFill>
        </p:grpSpPr>
        <p:sp>
          <p:nvSpPr>
            <p:cNvPr id="4" name="išḷíďé"/>
            <p:cNvSpPr/>
            <p:nvPr/>
          </p:nvSpPr>
          <p:spPr bwMode="auto">
            <a:xfrm>
              <a:off x="0" y="3429000"/>
              <a:ext cx="12192000" cy="34290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ïṧ1iḍè"/>
            <p:cNvSpPr/>
            <p:nvPr/>
          </p:nvSpPr>
          <p:spPr bwMode="auto">
            <a:xfrm>
              <a:off x="5195900" y="1628800"/>
              <a:ext cx="1800200" cy="1800200"/>
            </a:xfrm>
            <a:prstGeom prst="diamond">
              <a:avLst/>
            </a:prstGeom>
            <a:grpFill/>
            <a:ln w="28575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îṥļîḍê"/>
            <p:cNvSpPr/>
            <p:nvPr/>
          </p:nvSpPr>
          <p:spPr bwMode="auto">
            <a:xfrm>
              <a:off x="5195900" y="3429000"/>
              <a:ext cx="1800200" cy="1800200"/>
            </a:xfrm>
            <a:prstGeom prst="diamond">
              <a:avLst/>
            </a:prstGeom>
            <a:grpFill/>
            <a:ln w="28575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7" name="íSḻíḋè"/>
            <p:cNvSpPr/>
            <p:nvPr/>
          </p:nvSpPr>
          <p:spPr bwMode="auto">
            <a:xfrm>
              <a:off x="6102714" y="2528900"/>
              <a:ext cx="1800200" cy="1800200"/>
            </a:xfrm>
            <a:prstGeom prst="diamond">
              <a:avLst/>
            </a:prstGeom>
            <a:grpFill/>
            <a:ln w="28575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8" name="íšlîḋè"/>
            <p:cNvSpPr/>
            <p:nvPr/>
          </p:nvSpPr>
          <p:spPr bwMode="auto">
            <a:xfrm>
              <a:off x="4289086" y="2528900"/>
              <a:ext cx="1800200" cy="1800200"/>
            </a:xfrm>
            <a:prstGeom prst="diamond">
              <a:avLst/>
            </a:prstGeom>
            <a:grpFill/>
            <a:ln w="28575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</p:grpSp>
      <p:sp>
        <p:nvSpPr>
          <p:cNvPr id="9" name="îśļîḍè"/>
          <p:cNvSpPr/>
          <p:nvPr/>
        </p:nvSpPr>
        <p:spPr bwMode="auto">
          <a:xfrm>
            <a:off x="4158498" y="1484784"/>
            <a:ext cx="3888432" cy="3888432"/>
          </a:xfrm>
          <a:prstGeom prst="diamond">
            <a:avLst/>
          </a:prstGeom>
          <a:noFill/>
          <a:ln w="12700">
            <a:solidFill>
              <a:schemeClr val="bg1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0" name="ïśḻîḋê"/>
          <p:cNvSpPr txBox="1"/>
          <p:nvPr/>
        </p:nvSpPr>
        <p:spPr>
          <a:xfrm>
            <a:off x="241461" y="5693208"/>
            <a:ext cx="11709078" cy="647477"/>
          </a:xfrm>
          <a:prstGeom prst="rect">
            <a:avLst/>
          </a:prstGeom>
          <a:noFill/>
        </p:spPr>
        <p:txBody>
          <a:bodyPr wrap="square" anchor="t" anchorCtr="1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050" dirty="0">
              <a:solidFill>
                <a:schemeClr val="bg1"/>
              </a:solidFill>
            </a:endParaRPr>
          </a:p>
        </p:txBody>
      </p:sp>
      <p:sp>
        <p:nvSpPr>
          <p:cNvPr id="11" name="íśḷíďê"/>
          <p:cNvSpPr/>
          <p:nvPr/>
        </p:nvSpPr>
        <p:spPr bwMode="auto">
          <a:xfrm>
            <a:off x="1097249" y="3081557"/>
            <a:ext cx="9338920" cy="1692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/>
          <a:lstStyle/>
          <a:p>
            <a:pPr indent="304800" algn="just">
              <a:lnSpc>
                <a:spcPts val="2000"/>
              </a:lnSpc>
              <a:spcBef>
                <a:spcPts val="600"/>
              </a:spcBef>
            </a:pPr>
            <a:r>
              <a:rPr lang="zh-CN" altLang="en-US" sz="2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闭运算</a:t>
            </a:r>
            <a:endParaRPr lang="en-US" altLang="zh-CN" sz="2800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304800" algn="just">
              <a:lnSpc>
                <a:spcPts val="2000"/>
              </a:lnSpc>
              <a:spcBef>
                <a:spcPts val="600"/>
              </a:spcBef>
            </a:pP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闭运算，先膨胀， 后腐蚀</a:t>
            </a:r>
            <a:r>
              <a:rPr lang="zh-CN" altLang="en-US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，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将数字连在一起。因为卡号信息为四个数字为一组，所以调用</a:t>
            </a:r>
            <a:r>
              <a:rPr lang="en-US" altLang="zh-CN" sz="20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cv.morphologyEx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函数进行闭操作，将数字连在一起。使图像中的孔隙填充（作用</a:t>
            </a:r>
            <a:r>
              <a:rPr lang="en-US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用来填充物体内的小空洞</a:t>
            </a:r>
            <a:r>
              <a:rPr lang="en-US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连接邻近的物体</a:t>
            </a:r>
            <a:r>
              <a:rPr lang="en-US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连接断开的轮廓线</a:t>
            </a:r>
            <a:r>
              <a:rPr lang="en-US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平滑其边界的同时不改变面积）</a:t>
            </a:r>
            <a:endParaRPr lang="zh-CN" altLang="zh-CN" sz="20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304800" algn="just">
              <a:lnSpc>
                <a:spcPts val="2000"/>
              </a:lnSpc>
              <a:spcBef>
                <a:spcPts val="600"/>
              </a:spcBef>
            </a:pP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îŝľîḋé"/>
          <p:cNvSpPr txBox="1"/>
          <p:nvPr/>
        </p:nvSpPr>
        <p:spPr bwMode="auto">
          <a:xfrm>
            <a:off x="1142267" y="1176212"/>
            <a:ext cx="3672408" cy="688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 anchorCtr="0">
            <a:norm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3200" b="1" dirty="0"/>
          </a:p>
        </p:txBody>
      </p:sp>
      <p:grpSp>
        <p:nvGrpSpPr>
          <p:cNvPr id="21" name="组合 20"/>
          <p:cNvGrpSpPr/>
          <p:nvPr/>
        </p:nvGrpSpPr>
        <p:grpSpPr>
          <a:xfrm>
            <a:off x="476262" y="353863"/>
            <a:ext cx="3025113" cy="892728"/>
            <a:chOff x="476262" y="353863"/>
            <a:chExt cx="3025113" cy="892728"/>
          </a:xfrm>
        </p:grpSpPr>
        <p:sp>
          <p:nvSpPr>
            <p:cNvPr id="22" name="矩形 21"/>
            <p:cNvSpPr/>
            <p:nvPr/>
          </p:nvSpPr>
          <p:spPr>
            <a:xfrm>
              <a:off x="1572642" y="588124"/>
              <a:ext cx="192873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核心原理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3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sp>
        <p:nvSpPr>
          <p:cNvPr id="2" name="文本框 1"/>
          <p:cNvSpPr txBox="1"/>
          <p:nvPr/>
        </p:nvSpPr>
        <p:spPr>
          <a:xfrm>
            <a:off x="1142267" y="1322973"/>
            <a:ext cx="933892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kern="100" dirty="0" err="1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sobel</a:t>
            </a:r>
            <a:r>
              <a:rPr lang="zh-CN" altLang="zh-CN" sz="2800" b="1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算子</a:t>
            </a:r>
            <a:endParaRPr lang="en-US" altLang="zh-CN" sz="2800" b="1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原理</a:t>
            </a:r>
            <a:r>
              <a:rPr lang="zh-CN" altLang="en-US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对传进来的图像像素做卷积，卷积的实质是在求梯度值，或者说给了一个加权平均，其中权值就是所谓的卷积核；然后对生成的新像素灰度值做阈值运算，以此来确定边缘信息。</a:t>
            </a:r>
            <a:endParaRPr lang="zh-CN" altLang="zh-CN" sz="2000" kern="1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632551" y="383149"/>
            <a:ext cx="6292749" cy="269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PART-04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测试及效果展示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76262" y="353863"/>
            <a:ext cx="3461130" cy="892728"/>
            <a:chOff x="476262" y="353863"/>
            <a:chExt cx="3461130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236475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图像灰度化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642" y="1497237"/>
            <a:ext cx="8293480" cy="316048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376106" y="5185201"/>
            <a:ext cx="592455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b="1" dirty="0"/>
              <a:t>将彩色图像转化成为灰度图像的过程称为图像的灰度化处理</a:t>
            </a:r>
            <a:endParaRPr lang="zh-CN" altLang="en-US" sz="2400" b="1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76262" y="353863"/>
            <a:ext cx="3461130" cy="892728"/>
            <a:chOff x="476262" y="353863"/>
            <a:chExt cx="3461130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236475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图像二值化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72642" y="1111344"/>
            <a:ext cx="8293480" cy="302508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72642" y="4400550"/>
            <a:ext cx="82934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图像二值化就是将灰度图像上的像素值设置为</a:t>
            </a:r>
            <a:r>
              <a:rPr lang="en-US" altLang="zh-CN" sz="2000" b="1" dirty="0"/>
              <a:t>0</a:t>
            </a:r>
            <a:r>
              <a:rPr lang="zh-CN" altLang="en-US" sz="2000" b="1" dirty="0"/>
              <a:t>或</a:t>
            </a:r>
            <a:r>
              <a:rPr lang="en-US" altLang="zh-CN" sz="2000" b="1" dirty="0"/>
              <a:t>255</a:t>
            </a:r>
            <a:r>
              <a:rPr lang="zh-CN" altLang="en-US" sz="2000" b="1" dirty="0"/>
              <a:t>，也就是将整个图像呈现出明显的黑白效果的过程。自定义阈值为</a:t>
            </a:r>
            <a:r>
              <a:rPr lang="en-US" altLang="zh-CN" sz="2000" b="1" dirty="0"/>
              <a:t>10,</a:t>
            </a:r>
            <a:r>
              <a:rPr lang="zh-CN" altLang="en-US" sz="2000" b="1" dirty="0"/>
              <a:t>反二进制阈值。把亮的处理成黑色，暗的处理成白色，也表示阈值的二值化翻转操作，大于阈值的使用</a:t>
            </a:r>
            <a:r>
              <a:rPr lang="en-US" altLang="zh-CN" sz="2000" b="1" dirty="0"/>
              <a:t>0</a:t>
            </a:r>
            <a:r>
              <a:rPr lang="zh-CN" altLang="en-US" sz="2000" b="1" dirty="0"/>
              <a:t>表示，小于阈值的使用最大值（</a:t>
            </a:r>
            <a:r>
              <a:rPr lang="en-US" altLang="zh-CN" sz="2000" b="1" dirty="0"/>
              <a:t>255</a:t>
            </a:r>
            <a:r>
              <a:rPr lang="zh-CN" altLang="en-US" sz="2000" b="1" dirty="0"/>
              <a:t>）表示，大于</a:t>
            </a:r>
            <a:r>
              <a:rPr lang="en-US" altLang="zh-CN" sz="2000" b="1" dirty="0"/>
              <a:t>10</a:t>
            </a:r>
            <a:r>
              <a:rPr lang="zh-CN" altLang="en-US" sz="2000" b="1" dirty="0"/>
              <a:t>的是黑色，小于的是白色，</a:t>
            </a:r>
            <a:r>
              <a:rPr lang="en-US" altLang="zh-CN" sz="2000" b="1" dirty="0"/>
              <a:t>ret</a:t>
            </a:r>
            <a:r>
              <a:rPr lang="zh-CN" altLang="en-US" sz="2000" b="1" dirty="0"/>
              <a:t>的值为</a:t>
            </a:r>
            <a:r>
              <a:rPr lang="en-US" altLang="zh-CN" sz="2000" b="1" dirty="0"/>
              <a:t>True</a:t>
            </a:r>
            <a:r>
              <a:rPr lang="zh-CN" altLang="en-US" sz="2000" b="1" dirty="0"/>
              <a:t>或</a:t>
            </a:r>
            <a:r>
              <a:rPr lang="en-US" altLang="zh-CN" sz="2000" b="1" dirty="0"/>
              <a:t>False</a:t>
            </a:r>
            <a:endParaRPr lang="zh-CN" altLang="en-US" sz="20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76262" y="353863"/>
            <a:ext cx="5641214" cy="892728"/>
            <a:chOff x="476262" y="353863"/>
            <a:chExt cx="5641214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454483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寻找轮廓并划分和排序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664344" y="1354688"/>
            <a:ext cx="8889355" cy="51195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76262" y="353863"/>
            <a:ext cx="3996533" cy="1188368"/>
            <a:chOff x="476262" y="353863"/>
            <a:chExt cx="3996533" cy="118836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2900153" cy="95410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定义卷积核和</a:t>
              </a:r>
              <a:endParaRPr lang="en-US" altLang="zh-CN" sz="2800" spc="600" dirty="0">
                <a:gradFill flip="none" rotWithShape="1"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  <a:tileRect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顶帽操作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18392" y="353862"/>
            <a:ext cx="6835383" cy="628813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72270" y="1480853"/>
            <a:ext cx="4046122" cy="1630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	</a:t>
            </a:r>
            <a:r>
              <a:rPr lang="zh-CN" altLang="en-US" sz="2000" b="1" dirty="0"/>
              <a:t>调用</a:t>
            </a:r>
            <a:r>
              <a:rPr lang="en-US" altLang="zh-CN" sz="2000" b="1" dirty="0"/>
              <a:t>cv</a:t>
            </a:r>
            <a:r>
              <a:rPr lang="en-US" altLang="zh-CN" sz="2000" b="1" dirty="0" err="1"/>
              <a:t>.resize</a:t>
            </a:r>
            <a:r>
              <a:rPr lang="zh-CN" altLang="en-US" sz="2000" b="1" dirty="0"/>
              <a:t>函数调整大小</a:t>
            </a:r>
            <a:r>
              <a:rPr lang="en-US" altLang="zh-CN" sz="2000" b="1" dirty="0"/>
              <a:t>,</a:t>
            </a:r>
            <a:r>
              <a:rPr lang="en-US" altLang="zh-CN" sz="2000" b="1" dirty="0" err="1"/>
              <a:t>cv.cvtColor</a:t>
            </a:r>
            <a:r>
              <a:rPr lang="zh-CN" altLang="en-US" sz="2000" b="1" dirty="0"/>
              <a:t>函数转化为灰度图</a:t>
            </a:r>
            <a:r>
              <a:rPr lang="en-US" altLang="zh-CN" sz="2000" b="1" dirty="0"/>
              <a:t>)</a:t>
            </a:r>
            <a:r>
              <a:rPr lang="zh-CN" altLang="en-US" sz="2000" b="1" dirty="0"/>
              <a:t>，调用</a:t>
            </a:r>
            <a:r>
              <a:rPr lang="en-US" altLang="zh-CN" sz="2000" b="1" dirty="0" err="1"/>
              <a:t>cv.morphologyEx</a:t>
            </a:r>
            <a:r>
              <a:rPr lang="zh-CN" altLang="en-US" sz="2000" b="1" dirty="0"/>
              <a:t>函数进行顶帽操作，选用初始化卷积核</a:t>
            </a:r>
            <a:r>
              <a:rPr lang="en-US" altLang="zh-CN" sz="2000" b="1" dirty="0" err="1"/>
              <a:t>rectKernel</a:t>
            </a:r>
            <a:endParaRPr lang="zh-CN" altLang="en-US" b="1" dirty="0"/>
          </a:p>
        </p:txBody>
      </p:sp>
      <p:sp>
        <p:nvSpPr>
          <p:cNvPr id="11" name="文本框 10"/>
          <p:cNvSpPr txBox="1"/>
          <p:nvPr/>
        </p:nvSpPr>
        <p:spPr>
          <a:xfrm>
            <a:off x="272270" y="3255744"/>
            <a:ext cx="4200525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顶帽运算</a:t>
            </a:r>
            <a:r>
              <a:rPr lang="en-US" altLang="zh-CN" sz="2000" b="1" dirty="0"/>
              <a:t>(</a:t>
            </a:r>
            <a:r>
              <a:rPr lang="en-US" altLang="zh-CN" sz="2000" b="1" dirty="0" err="1"/>
              <a:t>img</a:t>
            </a:r>
            <a:r>
              <a:rPr lang="en-US" altLang="zh-CN" sz="2000" b="1" dirty="0"/>
              <a:t>) = </a:t>
            </a:r>
            <a:r>
              <a:rPr lang="zh-CN" altLang="en-US" sz="2000" b="1" dirty="0"/>
              <a:t>原始图像</a:t>
            </a:r>
            <a:r>
              <a:rPr lang="en-US" altLang="zh-CN" sz="2000" b="1" dirty="0"/>
              <a:t>(</a:t>
            </a:r>
            <a:r>
              <a:rPr lang="en-US" altLang="zh-CN" sz="2000" b="1" dirty="0" err="1"/>
              <a:t>img</a:t>
            </a:r>
            <a:r>
              <a:rPr lang="en-US" altLang="zh-CN" sz="2000" b="1" dirty="0"/>
              <a:t>) - </a:t>
            </a:r>
            <a:r>
              <a:rPr lang="zh-CN" altLang="en-US" sz="2000" b="1" dirty="0"/>
              <a:t>开运算</a:t>
            </a:r>
            <a:r>
              <a:rPr lang="en-US" altLang="zh-CN" sz="2000" b="1" dirty="0"/>
              <a:t>(</a:t>
            </a:r>
            <a:r>
              <a:rPr lang="en-US" altLang="zh-CN" sz="2000" b="1" dirty="0" err="1"/>
              <a:t>img</a:t>
            </a:r>
            <a:r>
              <a:rPr lang="en-US" altLang="zh-CN" sz="2000" b="1" dirty="0"/>
              <a:t>)</a:t>
            </a:r>
            <a:r>
              <a:rPr lang="zh-CN" altLang="en-US" sz="2000" dirty="0"/>
              <a:t>，图像开运算主要使用的函数</a:t>
            </a:r>
            <a:r>
              <a:rPr lang="en-US" altLang="zh-CN" sz="2000" dirty="0" err="1"/>
              <a:t>morphologyEx</a:t>
            </a:r>
            <a:r>
              <a:rPr lang="zh-CN" altLang="en-US" sz="2000" dirty="0"/>
              <a:t>，它是形态学扩展的一组函数，其参数</a:t>
            </a:r>
            <a:r>
              <a:rPr lang="en-US" altLang="zh-CN" sz="2000" dirty="0"/>
              <a:t>cv2.MORPH_TOPHAT</a:t>
            </a:r>
            <a:r>
              <a:rPr lang="zh-CN" altLang="en-US" sz="2000" dirty="0"/>
              <a:t>对应开运算。其原型如下：</a:t>
            </a:r>
            <a:r>
              <a:rPr lang="en-US" altLang="zh-CN" sz="2000" b="1" dirty="0" err="1"/>
              <a:t>dst</a:t>
            </a:r>
            <a:r>
              <a:rPr lang="en-US" altLang="zh-CN" sz="2000" b="1" dirty="0"/>
              <a:t>=cv2.morphologyEx(</a:t>
            </a:r>
            <a:r>
              <a:rPr lang="en-US" altLang="zh-CN" sz="2000" b="1" dirty="0" err="1"/>
              <a:t>src</a:t>
            </a:r>
            <a:r>
              <a:rPr lang="en-US" altLang="zh-CN" sz="2000" b="1" dirty="0"/>
              <a:t>, cv2.MORPH_TOPHAT, kernel)</a:t>
            </a:r>
            <a:r>
              <a:rPr lang="zh-CN" altLang="en-US" sz="2000" dirty="0"/>
              <a:t>，参数</a:t>
            </a:r>
            <a:r>
              <a:rPr lang="en-US" altLang="zh-CN" sz="2000" dirty="0" err="1"/>
              <a:t>dst</a:t>
            </a:r>
            <a:r>
              <a:rPr lang="zh-CN" altLang="en-US" sz="2000" dirty="0"/>
              <a:t>表示处理的结果，</a:t>
            </a:r>
            <a:r>
              <a:rPr lang="en-US" altLang="zh-CN" sz="2000" dirty="0" err="1"/>
              <a:t>src</a:t>
            </a:r>
            <a:r>
              <a:rPr lang="zh-CN" altLang="en-US" sz="2000" dirty="0"/>
              <a:t>表示原图像，</a:t>
            </a:r>
            <a:r>
              <a:rPr lang="en-US" altLang="zh-CN" sz="2000" dirty="0"/>
              <a:t>cv2.MORPH_TOPHAT</a:t>
            </a:r>
            <a:r>
              <a:rPr lang="zh-CN" altLang="en-US" sz="2000" dirty="0"/>
              <a:t>表示顶帽运算，</a:t>
            </a:r>
            <a:r>
              <a:rPr lang="en-US" altLang="zh-CN" sz="2000" dirty="0"/>
              <a:t>kernel</a:t>
            </a:r>
            <a:r>
              <a:rPr lang="zh-CN" altLang="en-US" sz="2000" dirty="0"/>
              <a:t>表示卷积核</a:t>
            </a: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76262" y="353863"/>
            <a:ext cx="3489984" cy="892728"/>
            <a:chOff x="476262" y="353863"/>
            <a:chExt cx="3489984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23936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Sobel</a:t>
              </a:r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算子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2327" y="353862"/>
            <a:ext cx="6166647" cy="605361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23787" y="2810300"/>
            <a:ext cx="40005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/>
              <a:t>Sobel</a:t>
            </a:r>
            <a:r>
              <a:rPr lang="zh-CN" altLang="en-US" sz="2000" b="1" dirty="0"/>
              <a:t>算子</a:t>
            </a:r>
            <a:r>
              <a:rPr lang="zh-CN" altLang="en-US" sz="2000" dirty="0"/>
              <a:t>根据像素点上下、左右邻点灰度加权差，在边缘处达到极值这一现象检测边缘。</a:t>
            </a:r>
            <a:r>
              <a:rPr lang="zh-CN" altLang="en-US" sz="2000" b="1" dirty="0"/>
              <a:t>对噪声具有平滑作用</a:t>
            </a:r>
            <a:r>
              <a:rPr lang="zh-CN" altLang="en-US" sz="2000" dirty="0"/>
              <a:t>，提供较为精确的边缘方向信息，边缘定位精度不够高。</a:t>
            </a:r>
            <a:endParaRPr lang="zh-CN" altLang="en-US" sz="2000" dirty="0"/>
          </a:p>
        </p:txBody>
      </p:sp>
      <p:sp>
        <p:nvSpPr>
          <p:cNvPr id="11" name="文本框 10"/>
          <p:cNvSpPr txBox="1"/>
          <p:nvPr/>
        </p:nvSpPr>
        <p:spPr>
          <a:xfrm>
            <a:off x="323788" y="4441516"/>
            <a:ext cx="40004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调用</a:t>
            </a:r>
            <a:r>
              <a:rPr lang="en-US" altLang="zh-CN" sz="2000" b="1" dirty="0" err="1"/>
              <a:t>cv.Sobel</a:t>
            </a:r>
            <a:r>
              <a:rPr lang="zh-CN" altLang="en-US" sz="2000" dirty="0"/>
              <a:t>算法进行图像梯度处理</a:t>
            </a:r>
            <a:r>
              <a:rPr lang="en-US" altLang="zh-CN" sz="2000" dirty="0"/>
              <a:t>(</a:t>
            </a:r>
            <a:r>
              <a:rPr lang="zh-CN" altLang="en-US" sz="2000" dirty="0"/>
              <a:t>因为这里只计算</a:t>
            </a:r>
            <a:r>
              <a:rPr lang="en-US" altLang="zh-CN" sz="2000" dirty="0" err="1"/>
              <a:t>gradX</a:t>
            </a:r>
            <a:r>
              <a:rPr lang="zh-CN" altLang="en-US" sz="2000" dirty="0"/>
              <a:t>效果比较好，</a:t>
            </a:r>
            <a:r>
              <a:rPr lang="en-US" altLang="zh-CN" sz="2000" dirty="0" err="1"/>
              <a:t>gxadX</a:t>
            </a:r>
            <a:r>
              <a:rPr lang="zh-CN" altLang="en-US" sz="2000" dirty="0"/>
              <a:t>参数为</a:t>
            </a:r>
            <a:r>
              <a:rPr lang="en-US" altLang="zh-CN" sz="2000" dirty="0"/>
              <a:t>dx=1,dy=0</a:t>
            </a:r>
            <a:r>
              <a:rPr lang="zh-CN" altLang="en-US" sz="2000" dirty="0"/>
              <a:t>，</a:t>
            </a:r>
            <a:r>
              <a:rPr lang="en-US" altLang="zh-CN" sz="2000" dirty="0"/>
              <a:t>ksize-1</a:t>
            </a:r>
            <a:r>
              <a:rPr lang="zh-CN" altLang="en-US" sz="2000" dirty="0"/>
              <a:t>相当于用</a:t>
            </a:r>
            <a:r>
              <a:rPr lang="en-US" altLang="zh-CN" sz="2000" dirty="0"/>
              <a:t>3*3</a:t>
            </a:r>
            <a:r>
              <a:rPr lang="zh-CN" altLang="en-US" sz="2000" dirty="0"/>
              <a:t>的卷积核</a:t>
            </a:r>
            <a:r>
              <a:rPr lang="en-US" altLang="zh-CN" sz="2000" dirty="0"/>
              <a:t>)</a:t>
            </a: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76262" y="353863"/>
            <a:ext cx="6077231" cy="892728"/>
            <a:chOff x="476262" y="353863"/>
            <a:chExt cx="6077231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498085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进行闭运算</a:t>
              </a:r>
              <a:r>
                <a:rPr lang="en-US" altLang="zh-CN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【</a:t>
              </a:r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先膨后腐</a:t>
              </a:r>
              <a:r>
                <a:rPr lang="en-US" altLang="zh-CN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】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5639" y="1586040"/>
            <a:ext cx="9125186" cy="468383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229357" y="3530083"/>
            <a:ext cx="326719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    </a:t>
            </a:r>
            <a:r>
              <a:rPr lang="zh-CN" altLang="en-US" sz="2000" b="1" dirty="0"/>
              <a:t>调用</a:t>
            </a:r>
            <a:r>
              <a:rPr lang="en-US" altLang="zh-CN" sz="2000" b="1" dirty="0" err="1"/>
              <a:t>cv.morphologyEx</a:t>
            </a:r>
            <a:r>
              <a:rPr lang="zh-CN" altLang="en-US" sz="2000" b="1" dirty="0"/>
              <a:t>函数进行闭操作，将数字连在一起</a:t>
            </a:r>
            <a:endParaRPr lang="zh-CN" altLang="en-US" sz="20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76262" y="353863"/>
            <a:ext cx="10548006" cy="892728"/>
            <a:chOff x="476262" y="353863"/>
            <a:chExt cx="10548006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9451626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用</a:t>
              </a:r>
              <a:r>
                <a:rPr lang="en-US" altLang="zh-CN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threshold</a:t>
              </a:r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进行二值化处理并重复一次闭操作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88972" y="1246591"/>
            <a:ext cx="7026853" cy="554813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923302" y="2313712"/>
            <a:ext cx="395287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	</a:t>
            </a:r>
            <a:r>
              <a:rPr lang="zh-CN" altLang="en-US" sz="2000" b="1" dirty="0"/>
              <a:t>调用</a:t>
            </a:r>
            <a:r>
              <a:rPr lang="en-US" altLang="zh-CN" sz="2000" b="1" dirty="0" err="1"/>
              <a:t>cv.threshold</a:t>
            </a:r>
            <a:r>
              <a:rPr lang="zh-CN" altLang="en-US" sz="2000" b="1" dirty="0"/>
              <a:t>进行二值处理</a:t>
            </a:r>
            <a:r>
              <a:rPr lang="en-US" altLang="zh-CN" sz="2000" dirty="0"/>
              <a:t>,</a:t>
            </a:r>
            <a:r>
              <a:rPr lang="zh-CN" altLang="en-US" sz="2000" dirty="0"/>
              <a:t>使得我们所需信息更加清晰明确（参数选择</a:t>
            </a:r>
            <a:r>
              <a:rPr lang="en-US" altLang="zh-CN" sz="2000" dirty="0"/>
              <a:t>THRESH_OTSU</a:t>
            </a:r>
            <a:r>
              <a:rPr lang="zh-CN" altLang="en-US" sz="2000" dirty="0"/>
              <a:t>，会自动寻找合适的阈值</a:t>
            </a:r>
            <a:r>
              <a:rPr lang="en-US" altLang="zh-CN" sz="2000" dirty="0"/>
              <a:t>,</a:t>
            </a:r>
            <a:r>
              <a:rPr lang="zh-CN" altLang="en-US" sz="2000" dirty="0"/>
              <a:t>适合双峰</a:t>
            </a:r>
            <a:r>
              <a:rPr lang="en-US" altLang="zh-CN" sz="2000" dirty="0"/>
              <a:t>,</a:t>
            </a:r>
            <a:r>
              <a:rPr lang="zh-CN" altLang="en-US" sz="2000" dirty="0"/>
              <a:t>此时需把</a:t>
            </a:r>
            <a:r>
              <a:rPr lang="zh-CN" altLang="en-US" sz="2000" b="1" dirty="0"/>
              <a:t>阙值参数设置为</a:t>
            </a:r>
            <a:r>
              <a:rPr lang="en-US" altLang="zh-CN" sz="2000" b="1" dirty="0"/>
              <a:t>0</a:t>
            </a:r>
            <a:r>
              <a:rPr lang="zh-CN" altLang="en-US" sz="2000" dirty="0"/>
              <a:t>）。因为前面操作结果显示</a:t>
            </a:r>
            <a:r>
              <a:rPr lang="en-US" altLang="zh-CN" sz="2000" dirty="0"/>
              <a:t>,</a:t>
            </a:r>
            <a:r>
              <a:rPr lang="zh-CN" altLang="en-US" sz="2000" dirty="0"/>
              <a:t>需要提取的卡号信息中</a:t>
            </a:r>
            <a:r>
              <a:rPr lang="en-US" altLang="zh-CN" sz="2000" dirty="0"/>
              <a:t>,</a:t>
            </a:r>
            <a:r>
              <a:rPr lang="zh-CN" altLang="en-US" sz="2000" dirty="0"/>
              <a:t>有部分数字连接不够紧密</a:t>
            </a:r>
            <a:r>
              <a:rPr lang="en-US" altLang="zh-CN" sz="2000" dirty="0"/>
              <a:t>,</a:t>
            </a:r>
            <a:r>
              <a:rPr lang="zh-CN" altLang="en-US" sz="2000" dirty="0"/>
              <a:t>中间仍有空白空缺</a:t>
            </a:r>
            <a:r>
              <a:rPr lang="en-US" altLang="zh-CN" sz="2000" dirty="0"/>
              <a:t>,</a:t>
            </a:r>
            <a:r>
              <a:rPr lang="zh-CN" altLang="en-US" sz="2000" dirty="0"/>
              <a:t>所以重复一次</a:t>
            </a:r>
            <a:r>
              <a:rPr lang="zh-CN" altLang="en-US" sz="2000" b="1" dirty="0"/>
              <a:t>闭操作</a:t>
            </a:r>
            <a:r>
              <a:rPr lang="en-US" altLang="zh-CN" sz="2000" dirty="0"/>
              <a:t>,</a:t>
            </a:r>
            <a:r>
              <a:rPr lang="zh-CN" altLang="en-US" sz="2000" dirty="0"/>
              <a:t>使得后面轮廓检测能够更加准确。</a:t>
            </a: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66725" y="-6156223"/>
            <a:ext cx="11184501" cy="11110452"/>
            <a:chOff x="466725" y="-6156223"/>
            <a:chExt cx="11184501" cy="11110452"/>
          </a:xfrm>
        </p:grpSpPr>
        <p:sp>
          <p:nvSpPr>
            <p:cNvPr id="3" name="流程图: 接点 2"/>
            <p:cNvSpPr/>
            <p:nvPr/>
          </p:nvSpPr>
          <p:spPr>
            <a:xfrm>
              <a:off x="540774" y="-6156223"/>
              <a:ext cx="11110452" cy="11110452"/>
            </a:xfrm>
            <a:prstGeom prst="flowChartConnector">
              <a:avLst/>
            </a:prstGeom>
            <a:noFill/>
            <a:ln w="76200"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流程图: 接点 3"/>
            <p:cNvSpPr/>
            <p:nvPr/>
          </p:nvSpPr>
          <p:spPr>
            <a:xfrm>
              <a:off x="466725" y="44767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流程图: 接点 4"/>
            <p:cNvSpPr/>
            <p:nvPr/>
          </p:nvSpPr>
          <p:spPr>
            <a:xfrm>
              <a:off x="10315575" y="252412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流程图: 接点 5"/>
            <p:cNvSpPr/>
            <p:nvPr/>
          </p:nvSpPr>
          <p:spPr>
            <a:xfrm>
              <a:off x="8753475" y="-5591175"/>
              <a:ext cx="381000" cy="381000"/>
            </a:xfrm>
            <a:prstGeom prst="flowChartConnector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流程图: 接点 7"/>
          <p:cNvSpPr/>
          <p:nvPr/>
        </p:nvSpPr>
        <p:spPr>
          <a:xfrm>
            <a:off x="1009650" y="-5687347"/>
            <a:ext cx="10172700" cy="10172700"/>
          </a:xfrm>
          <a:prstGeom prst="flowChartConnector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000" r="-10000"/>
            </a:stretch>
          </a:blip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流程图: 接点 8"/>
          <p:cNvSpPr/>
          <p:nvPr/>
        </p:nvSpPr>
        <p:spPr>
          <a:xfrm>
            <a:off x="1009650" y="-5687347"/>
            <a:ext cx="10172700" cy="10172700"/>
          </a:xfrm>
          <a:prstGeom prst="flowChartConnector">
            <a:avLst/>
          </a:prstGeom>
          <a:solidFill>
            <a:schemeClr val="tx1">
              <a:alpha val="60000"/>
            </a:schemeClr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903644">
            <a:off x="4456065" y="-4426510"/>
            <a:ext cx="5616672" cy="8911264"/>
          </a:xfrm>
          <a:prstGeom prst="rect">
            <a:avLst/>
          </a:prstGeom>
        </p:spPr>
      </p:pic>
      <p:sp>
        <p:nvSpPr>
          <p:cNvPr id="12" name="矩形: 圆角 11"/>
          <p:cNvSpPr/>
          <p:nvPr/>
        </p:nvSpPr>
        <p:spPr>
          <a:xfrm>
            <a:off x="4572000" y="2728686"/>
            <a:ext cx="3048000" cy="1192439"/>
          </a:xfrm>
          <a:prstGeom prst="roundRect">
            <a:avLst/>
          </a:pr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699222" y="4070232"/>
            <a:ext cx="1717628" cy="1634712"/>
            <a:chOff x="699222" y="4070232"/>
            <a:chExt cx="1717628" cy="1634712"/>
          </a:xfrm>
        </p:grpSpPr>
        <p:grpSp>
          <p:nvGrpSpPr>
            <p:cNvPr id="16" name="组合 15"/>
            <p:cNvGrpSpPr/>
            <p:nvPr/>
          </p:nvGrpSpPr>
          <p:grpSpPr>
            <a:xfrm>
              <a:off x="1158757" y="4070232"/>
              <a:ext cx="729217" cy="720000"/>
              <a:chOff x="1158757" y="4070232"/>
              <a:chExt cx="729217" cy="720000"/>
            </a:xfrm>
          </p:grpSpPr>
          <p:sp>
            <p:nvSpPr>
              <p:cNvPr id="14" name="矩形: 圆角 13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1228098" y="4168622"/>
                <a:ext cx="65987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01</a:t>
                </a:r>
                <a:endParaRPr lang="zh-CN" altLang="en-US" sz="28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PART-01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任务发布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2854372" y="4946619"/>
            <a:ext cx="1717628" cy="1634712"/>
            <a:chOff x="699222" y="4070232"/>
            <a:chExt cx="1717628" cy="1634712"/>
          </a:xfrm>
        </p:grpSpPr>
        <p:grpSp>
          <p:nvGrpSpPr>
            <p:cNvPr id="20" name="组合 19"/>
            <p:cNvGrpSpPr/>
            <p:nvPr/>
          </p:nvGrpSpPr>
          <p:grpSpPr>
            <a:xfrm>
              <a:off x="1158757" y="4070232"/>
              <a:ext cx="728882" cy="720000"/>
              <a:chOff x="1158757" y="4070232"/>
              <a:chExt cx="728882" cy="720000"/>
            </a:xfrm>
          </p:grpSpPr>
          <p:sp>
            <p:nvSpPr>
              <p:cNvPr id="22" name="矩形: 圆角 2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1179654" y="4144026"/>
                <a:ext cx="7079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02</a:t>
                </a:r>
                <a:endParaRPr lang="zh-CN" altLang="en-US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1" name="文本框 20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PART-02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准备工作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832452" y="4931289"/>
            <a:ext cx="1717628" cy="1634712"/>
            <a:chOff x="699222" y="4070232"/>
            <a:chExt cx="1717628" cy="1634712"/>
          </a:xfrm>
        </p:grpSpPr>
        <p:grpSp>
          <p:nvGrpSpPr>
            <p:cNvPr id="25" name="组合 24"/>
            <p:cNvGrpSpPr/>
            <p:nvPr/>
          </p:nvGrpSpPr>
          <p:grpSpPr>
            <a:xfrm>
              <a:off x="1158757" y="4070232"/>
              <a:ext cx="753271" cy="720000"/>
              <a:chOff x="1158757" y="4070232"/>
              <a:chExt cx="753271" cy="720000"/>
            </a:xfrm>
          </p:grpSpPr>
          <p:sp>
            <p:nvSpPr>
              <p:cNvPr id="27" name="矩形: 圆角 26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204043" y="4111654"/>
                <a:ext cx="7079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03</a:t>
                </a:r>
                <a:endParaRPr lang="zh-CN" altLang="en-US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PART-03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主要思想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9933598" y="3928403"/>
            <a:ext cx="1717628" cy="1634712"/>
            <a:chOff x="699222" y="4070232"/>
            <a:chExt cx="1717628" cy="1634712"/>
          </a:xfrm>
        </p:grpSpPr>
        <p:grpSp>
          <p:nvGrpSpPr>
            <p:cNvPr id="30" name="组合 29"/>
            <p:cNvGrpSpPr/>
            <p:nvPr/>
          </p:nvGrpSpPr>
          <p:grpSpPr>
            <a:xfrm>
              <a:off x="1158757" y="4070232"/>
              <a:ext cx="732947" cy="720000"/>
              <a:chOff x="1158757" y="4070232"/>
              <a:chExt cx="732947" cy="720000"/>
            </a:xfrm>
          </p:grpSpPr>
          <p:sp>
            <p:nvSpPr>
              <p:cNvPr id="32" name="矩形: 圆角 31"/>
              <p:cNvSpPr/>
              <p:nvPr/>
            </p:nvSpPr>
            <p:spPr>
              <a:xfrm rot="2720963">
                <a:off x="1158757" y="4070232"/>
                <a:ext cx="720000" cy="720000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1183719" y="4122400"/>
                <a:ext cx="7079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spc="300" dirty="0">
                    <a:solidFill>
                      <a:schemeClr val="bg1"/>
                    </a:solidFill>
                    <a:latin typeface="Agency FB" panose="020B0503020202020204" pitchFamily="34" charset="0"/>
                    <a:ea typeface="微软雅黑" panose="020B0503020204020204" pitchFamily="34" charset="-122"/>
                    <a:cs typeface="Aharoni" panose="02010803020104030203" pitchFamily="2" charset="-79"/>
                  </a:rPr>
                  <a:t>04</a:t>
                </a:r>
                <a:endParaRPr lang="zh-CN" altLang="en-US" sz="3200" spc="3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cs typeface="Aharoni" panose="02010803020104030203" pitchFamily="2" charset="-79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699222" y="5059784"/>
              <a:ext cx="171762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PART-04</a:t>
              </a:r>
              <a:endParaRPr lang="en-US" altLang="zh-CN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b="1" spc="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代码演示</a:t>
              </a:r>
              <a:endParaRPr lang="zh-CN" altLang="en-US" b="1" spc="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5" name="wind-rose_335237"/>
          <p:cNvSpPr>
            <a:spLocks noChangeAspect="1"/>
          </p:cNvSpPr>
          <p:nvPr/>
        </p:nvSpPr>
        <p:spPr bwMode="auto">
          <a:xfrm>
            <a:off x="5532696" y="5382949"/>
            <a:ext cx="1126608" cy="1124904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76262" y="353863"/>
            <a:ext cx="7511919" cy="892728"/>
            <a:chOff x="476262" y="353863"/>
            <a:chExt cx="7511919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641553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用</a:t>
              </a:r>
              <a:r>
                <a:rPr lang="en-US" altLang="zh-CN" sz="2800" spc="600" dirty="0" err="1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cv.findCountours</a:t>
              </a:r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检测轮廓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29902" y="987519"/>
            <a:ext cx="8116558" cy="557729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76262" y="2345007"/>
            <a:ext cx="363855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使用</a:t>
            </a:r>
            <a:r>
              <a:rPr lang="en-US" altLang="zh-CN" sz="2000" b="1" dirty="0"/>
              <a:t>cv2.findContours</a:t>
            </a:r>
            <a:r>
              <a:rPr lang="zh-CN" altLang="en-US" sz="2000" dirty="0"/>
              <a:t>函数</a:t>
            </a:r>
            <a:r>
              <a:rPr lang="zh-CN" altLang="en-US" sz="2000" b="1" dirty="0"/>
              <a:t>检测轮廓</a:t>
            </a:r>
            <a:r>
              <a:rPr lang="en-US" altLang="zh-CN" sz="2000" b="1" dirty="0"/>
              <a:t>,</a:t>
            </a:r>
            <a:r>
              <a:rPr lang="en-US" altLang="zh-CN" sz="2000" b="1" dirty="0" err="1"/>
              <a:t>threshCnts</a:t>
            </a:r>
            <a:r>
              <a:rPr lang="zh-CN" altLang="en-US" sz="2000" dirty="0"/>
              <a:t>为我们得到的轮廓（需使用</a:t>
            </a:r>
            <a:r>
              <a:rPr lang="en-US" altLang="zh-CN" sz="2000" dirty="0"/>
              <a:t>copy</a:t>
            </a:r>
            <a:r>
              <a:rPr lang="zh-CN" altLang="en-US" sz="2000" dirty="0"/>
              <a:t>原数据图像后的文件</a:t>
            </a:r>
            <a:r>
              <a:rPr lang="en-US" altLang="zh-CN" sz="2000" dirty="0"/>
              <a:t>,</a:t>
            </a:r>
            <a:r>
              <a:rPr lang="zh-CN" altLang="en-US" sz="2000" dirty="0"/>
              <a:t>这里选择参数</a:t>
            </a:r>
            <a:r>
              <a:rPr lang="en-US" altLang="zh-CN" sz="2000" b="1" dirty="0"/>
              <a:t>cv2. RETR EXTERNAL</a:t>
            </a:r>
            <a:r>
              <a:rPr lang="zh-CN" altLang="en-US" sz="2000" b="1" dirty="0"/>
              <a:t>只检测外轮廓</a:t>
            </a:r>
            <a:r>
              <a:rPr lang="en-US" altLang="zh-CN" sz="2000" dirty="0"/>
              <a:t>,</a:t>
            </a:r>
            <a:endParaRPr lang="en-US" altLang="zh-CN" sz="2000" dirty="0"/>
          </a:p>
          <a:p>
            <a:r>
              <a:rPr lang="en-US" altLang="zh-CN" sz="2000" b="1" dirty="0"/>
              <a:t>cV2.</a:t>
            </a:r>
            <a:r>
              <a:rPr lang="en-US" altLang="zh-CN" sz="2000" dirty="0"/>
              <a:t> </a:t>
            </a:r>
            <a:r>
              <a:rPr lang="en-US" altLang="zh-CN" sz="2000" b="1" dirty="0"/>
              <a:t>CHAIN_APPROX_SIMPLE</a:t>
            </a:r>
            <a:r>
              <a:rPr lang="zh-CN" altLang="en-US" sz="2000" b="1" dirty="0"/>
              <a:t>只保留终点坐标</a:t>
            </a:r>
            <a:r>
              <a:rPr lang="en-US" altLang="zh-CN" sz="2000" dirty="0"/>
              <a:t>)</a:t>
            </a:r>
            <a:r>
              <a:rPr lang="zh-CN" altLang="en-US" sz="2000" dirty="0"/>
              <a:t>，并用红色绘制出所有轮廓。</a:t>
            </a: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76262" y="353863"/>
            <a:ext cx="5179549" cy="892728"/>
            <a:chOff x="476262" y="353863"/>
            <a:chExt cx="5179549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4083169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遍历轮廓并预处理</a:t>
              </a:r>
              <a:endParaRPr lang="zh-CN" altLang="en-US" sz="32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69837" y="1111344"/>
            <a:ext cx="7326838" cy="548346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81049" y="2373689"/>
            <a:ext cx="3114675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/>
              <a:t>遍历轮廓</a:t>
            </a:r>
            <a:r>
              <a:rPr lang="en-US" altLang="zh-CN" sz="2000" dirty="0"/>
              <a:t>,</a:t>
            </a:r>
            <a:r>
              <a:rPr lang="zh-CN" altLang="en-US" sz="2000" dirty="0"/>
              <a:t>筛查条件大致设置为我们所需的四组卡号轮廓的长宽比，从而得到我们需要的四组卡号轮廓</a:t>
            </a:r>
            <a:r>
              <a:rPr lang="en-US" altLang="zh-CN" sz="2000" dirty="0"/>
              <a:t>,</a:t>
            </a:r>
            <a:r>
              <a:rPr lang="zh-CN" altLang="en-US" sz="2000" dirty="0"/>
              <a:t>写入 </a:t>
            </a:r>
            <a:r>
              <a:rPr lang="en-US" altLang="zh-CN" sz="2000" dirty="0" err="1"/>
              <a:t>locs</a:t>
            </a:r>
            <a:r>
              <a:rPr lang="zh-CN" altLang="en-US" sz="2000" dirty="0"/>
              <a:t>列表</a:t>
            </a:r>
            <a:r>
              <a:rPr lang="en-US" altLang="zh-CN" sz="2000" dirty="0"/>
              <a:t>,</a:t>
            </a:r>
            <a:r>
              <a:rPr lang="zh-CN" altLang="en-US" sz="2000" dirty="0"/>
              <a:t>将符合的轮廓从左到右排序。遍历得到的四个小组轮廓</a:t>
            </a:r>
            <a:r>
              <a:rPr lang="en-US" altLang="zh-CN" sz="2000" dirty="0"/>
              <a:t>,</a:t>
            </a:r>
            <a:r>
              <a:rPr lang="zh-CN" altLang="en-US" sz="2000" dirty="0"/>
              <a:t>根据坐标依次提取每一个小组轮廓。进行预处理（调用</a:t>
            </a:r>
            <a:r>
              <a:rPr lang="en-US" altLang="zh-CN" sz="2000" b="1" dirty="0" err="1"/>
              <a:t>cv.threshold</a:t>
            </a:r>
            <a:r>
              <a:rPr lang="zh-CN" altLang="en-US" sz="2000" dirty="0"/>
              <a:t>函数进行二值化</a:t>
            </a:r>
            <a:r>
              <a:rPr lang="en-US" altLang="zh-CN" sz="2000" dirty="0"/>
              <a:t>)</a:t>
            </a:r>
            <a:endParaRPr lang="zh-CN" alt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76262" y="353863"/>
            <a:ext cx="3025113" cy="892728"/>
            <a:chOff x="476262" y="353863"/>
            <a:chExt cx="3025113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192873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轮廓排序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993" y="1368939"/>
            <a:ext cx="10680014" cy="5249498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972175" y="4353610"/>
            <a:ext cx="461962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    调用</a:t>
            </a:r>
            <a:r>
              <a:rPr lang="en-US" altLang="zh-CN" sz="2000" b="1" dirty="0"/>
              <a:t>cv2.findContours</a:t>
            </a:r>
            <a:r>
              <a:rPr lang="zh-CN" altLang="en-US" sz="2000" b="1" dirty="0"/>
              <a:t>函数检测轮廓</a:t>
            </a:r>
            <a:r>
              <a:rPr lang="en-US" altLang="zh-CN" sz="2000" b="1" dirty="0"/>
              <a:t>,</a:t>
            </a:r>
            <a:r>
              <a:rPr lang="zh-CN" altLang="en-US" sz="2000" b="1" dirty="0"/>
              <a:t>调用</a:t>
            </a:r>
            <a:r>
              <a:rPr lang="en-US" altLang="zh-CN" sz="2000" b="1" dirty="0" err="1"/>
              <a:t>contours.sort_contours</a:t>
            </a:r>
            <a:r>
              <a:rPr lang="zh-CN" altLang="en-US" sz="2000" b="1" dirty="0"/>
              <a:t>函数从左到右进行排序</a:t>
            </a:r>
            <a:endParaRPr lang="zh-CN" altLang="en-US" sz="20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476262" y="353863"/>
            <a:ext cx="3025113" cy="892728"/>
            <a:chOff x="476262" y="353863"/>
            <a:chExt cx="3025113" cy="892728"/>
          </a:xfrm>
        </p:grpSpPr>
        <p:sp>
          <p:nvSpPr>
            <p:cNvPr id="19" name="矩形 18"/>
            <p:cNvSpPr/>
            <p:nvPr/>
          </p:nvSpPr>
          <p:spPr>
            <a:xfrm>
              <a:off x="1572642" y="588124"/>
              <a:ext cx="192873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模板匹配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20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sp>
        <p:nvSpPr>
          <p:cNvPr id="9" name="文本框 8"/>
          <p:cNvSpPr txBox="1"/>
          <p:nvPr/>
        </p:nvSpPr>
        <p:spPr>
          <a:xfrm>
            <a:off x="1685925" y="1971586"/>
            <a:ext cx="772477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/>
              <a:t>	</a:t>
            </a:r>
            <a:r>
              <a:rPr lang="zh-CN" altLang="en-US" sz="2000" dirty="0"/>
              <a:t>最后是核心部分，进行模板匹配，创建一个 </a:t>
            </a:r>
            <a:r>
              <a:rPr lang="en-US" altLang="zh-CN" sz="2000" b="1" dirty="0"/>
              <a:t>scores [ ]</a:t>
            </a:r>
            <a:r>
              <a:rPr lang="zh-CN" altLang="en-US" sz="2000" b="1" dirty="0"/>
              <a:t>列表</a:t>
            </a:r>
            <a:r>
              <a:rPr lang="zh-CN" altLang="en-US" sz="2000" dirty="0"/>
              <a:t>，存放匹配得分，接着需要调用</a:t>
            </a:r>
            <a:r>
              <a:rPr lang="en-US" altLang="zh-CN" sz="2000" b="1" dirty="0"/>
              <a:t>cv2.matchTemplate</a:t>
            </a:r>
            <a:r>
              <a:rPr lang="zh-CN" altLang="en-US" sz="2000" b="1" dirty="0"/>
              <a:t>函数</a:t>
            </a:r>
            <a:r>
              <a:rPr lang="en-US" altLang="zh-CN" sz="2000" dirty="0"/>
              <a:t>,</a:t>
            </a:r>
            <a:r>
              <a:rPr lang="zh-CN" altLang="en-US" sz="2000" dirty="0"/>
              <a:t>将银行卡号里每一位数字，与之前模板处理后得到的十个数字，进行依次逐个匹配，从而得到十个不同的得分</a:t>
            </a:r>
            <a:r>
              <a:rPr lang="en-US" altLang="zh-CN" sz="2000" dirty="0"/>
              <a:t>,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使用</a:t>
            </a:r>
            <a:r>
              <a:rPr lang="en-US" altLang="zh-CN" sz="2000" b="1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CV2.minMaxLoc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找到最高的得分，将它写入</a:t>
            </a:r>
            <a:r>
              <a:rPr lang="en-US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scores[ ]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列表中</a:t>
            </a:r>
            <a:r>
              <a:rPr lang="en-US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,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接着</a:t>
            </a:r>
            <a:r>
              <a:rPr lang="zh-CN" altLang="zh-CN" sz="2000" b="1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通过</a:t>
            </a:r>
            <a:r>
              <a:rPr lang="en-US" altLang="zh-CN" sz="2000" b="1" kern="100" dirty="0" err="1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np.ar</a:t>
            </a:r>
            <a:r>
              <a:rPr lang="en-US" altLang="zh-CN" sz="2000" b="1" kern="100" dirty="0" err="1">
                <a:effectLst/>
                <a:latin typeface="宋体" panose="02010600030101010101" pitchFamily="2" charset="-122"/>
                <a:ea typeface="等线" panose="02010600030101010101" charset="-122"/>
                <a:cs typeface="宋体" panose="02010600030101010101" pitchFamily="2" charset="-122"/>
              </a:rPr>
              <a:t>g</a:t>
            </a:r>
            <a:r>
              <a:rPr lang="en-US" altLang="zh-CN" sz="2000" b="1" kern="100" dirty="0" err="1">
                <a:effectLst/>
                <a:latin typeface="宋体" panose="02010600030101010101" pitchFamily="2" charset="-122"/>
                <a:cs typeface="宋体" panose="02010600030101010101" pitchFamily="2" charset="-122"/>
              </a:rPr>
              <a:t>max</a:t>
            </a:r>
            <a:r>
              <a:rPr lang="en-US" altLang="zh-CN" sz="2000" b="1" kern="100" dirty="0">
                <a:effectLst/>
                <a:latin typeface="宋体" panose="02010600030101010101" pitchFamily="2" charset="-122"/>
                <a:cs typeface="宋体" panose="02010600030101010101" pitchFamily="2" charset="-122"/>
              </a:rPr>
              <a:t> (scores)</a:t>
            </a:r>
            <a:r>
              <a:rPr lang="zh-CN" altLang="zh-CN" sz="2000" b="1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查找该分数对应的数值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，从而得出正确的数值后写入</a:t>
            </a:r>
            <a:r>
              <a:rPr lang="en-US" altLang="zh-CN" sz="2000" b="1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group0ut</a:t>
            </a:r>
            <a:r>
              <a:rPr lang="en-US" altLang="zh-CN" sz="2000" b="1" kern="100" dirty="0">
                <a:effectLst/>
                <a:latin typeface="宋体" panose="02010600030101010101" pitchFamily="2" charset="-122"/>
                <a:ea typeface="等线" panose="02010600030101010101" charset="-122"/>
                <a:cs typeface="宋体" panose="02010600030101010101" pitchFamily="2" charset="-122"/>
              </a:rPr>
              <a:t>p</a:t>
            </a:r>
            <a:r>
              <a:rPr lang="en-US" altLang="zh-CN" sz="2000" b="1" kern="100" dirty="0">
                <a:effectLst/>
                <a:latin typeface="宋体" panose="02010600030101010101" pitchFamily="2" charset="-122"/>
                <a:cs typeface="宋体" panose="02010600030101010101" pitchFamily="2" charset="-122"/>
              </a:rPr>
              <a:t>ut[]</a:t>
            </a:r>
            <a:r>
              <a:rPr lang="zh-CN" altLang="zh-CN" sz="2000" b="1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列表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中，当该组四位卡号都成功读取后，则</a:t>
            </a:r>
            <a:r>
              <a:rPr lang="zh-CN" altLang="zh-CN" sz="2000" b="1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循环</a:t>
            </a:r>
            <a:r>
              <a:rPr lang="zh-CN" altLang="zh-CN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进行下一组同样的操作，直到得到全部四组的每一位数值，即完整的卡号信息</a:t>
            </a:r>
            <a:r>
              <a:rPr lang="zh-CN" altLang="en-US" sz="2000" kern="1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1781175" y="570556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/>
              <a:t>最终输出结果如下图</a:t>
            </a:r>
            <a:endParaRPr lang="zh-CN" altLang="en-US" sz="20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68637" y="0"/>
            <a:ext cx="8216131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583609">
            <a:off x="1264275" y="-3433197"/>
            <a:ext cx="8650334" cy="1372439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354941" y="2782130"/>
            <a:ext cx="74821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THANK </a:t>
            </a:r>
            <a:r>
              <a:rPr lang="en-US" altLang="zh-CN" sz="9600" dirty="0">
                <a:gradFill>
                  <a:gsLst>
                    <a:gs pos="0">
                      <a:schemeClr val="accent2"/>
                    </a:gs>
                    <a:gs pos="52000">
                      <a:schemeClr val="accent3"/>
                    </a:gs>
                    <a:gs pos="100000">
                      <a:schemeClr val="accent4"/>
                    </a:gs>
                  </a:gsLst>
                  <a:lin ang="5400000" scaled="1"/>
                </a:gradFill>
                <a:latin typeface="Aharoni" panose="02010803020104030203" pitchFamily="2" charset="-79"/>
                <a:cs typeface="Aharoni" panose="02010803020104030203" pitchFamily="2" charset="-79"/>
              </a:rPr>
              <a:t>Y</a:t>
            </a:r>
            <a:r>
              <a:rPr lang="en-US" altLang="zh-CN" sz="9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OU</a:t>
            </a:r>
            <a:endParaRPr lang="zh-CN" altLang="en-US" sz="9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213912" y="4619851"/>
            <a:ext cx="3764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gency FB" panose="020B0503020202020204" pitchFamily="34" charset="0"/>
              </a:rPr>
              <a:t>I want to give you star sea, change you youth life</a:t>
            </a:r>
            <a:r>
              <a:rPr lang="en-US" altLang="zh-CN" dirty="0">
                <a:solidFill>
                  <a:schemeClr val="bg1"/>
                </a:solidFill>
                <a:latin typeface="Agency FB" panose="020B0503020202020204" pitchFamily="34" charset="0"/>
              </a:rPr>
              <a:t>.</a:t>
            </a:r>
            <a:endParaRPr lang="zh-CN" alt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3" name="wind-rose_335237"/>
          <p:cNvSpPr>
            <a:spLocks noChangeAspect="1"/>
          </p:cNvSpPr>
          <p:nvPr/>
        </p:nvSpPr>
        <p:spPr bwMode="auto">
          <a:xfrm>
            <a:off x="5192429" y="433956"/>
            <a:ext cx="1807138" cy="1804406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2000">
                <a:schemeClr val="accent2"/>
              </a:gs>
              <a:gs pos="61000">
                <a:schemeClr val="accent5"/>
              </a:gs>
              <a:gs pos="100000">
                <a:schemeClr val="accent4"/>
              </a:gs>
            </a:gsLst>
            <a:lin ang="5400000" scaled="1"/>
          </a:gradFill>
          <a:ln>
            <a:noFill/>
          </a:ln>
        </p:spPr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PART-01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任务分布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b0348ed-3760-4dcc-9e21-eebaa99e6523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923302" y="2145099"/>
            <a:ext cx="10376663" cy="3365507"/>
            <a:chOff x="923302" y="2145099"/>
            <a:chExt cx="10376663" cy="3365507"/>
          </a:xfrm>
        </p:grpSpPr>
        <p:grpSp>
          <p:nvGrpSpPr>
            <p:cNvPr id="4" name="îŝľïďè"/>
            <p:cNvGrpSpPr/>
            <p:nvPr/>
          </p:nvGrpSpPr>
          <p:grpSpPr>
            <a:xfrm>
              <a:off x="3478346" y="3140969"/>
              <a:ext cx="5235308" cy="1347847"/>
              <a:chOff x="2892692" y="3166858"/>
              <a:chExt cx="6687405" cy="1721694"/>
            </a:xfrm>
          </p:grpSpPr>
          <p:sp>
            <p:nvSpPr>
              <p:cNvPr id="53" name="î$líďé"/>
              <p:cNvSpPr/>
              <p:nvPr/>
            </p:nvSpPr>
            <p:spPr>
              <a:xfrm rot="18846809">
                <a:off x="5526167" y="676891"/>
                <a:ext cx="1420454" cy="6687404"/>
              </a:xfrm>
              <a:custGeom>
                <a:avLst/>
                <a:gdLst>
                  <a:gd name="connsiteX0" fmla="*/ 914799 w 1420454"/>
                  <a:gd name="connsiteY0" fmla="*/ 743885 h 6687404"/>
                  <a:gd name="connsiteX1" fmla="*/ 801199 w 1420454"/>
                  <a:gd name="connsiteY1" fmla="*/ 689970 h 6687404"/>
                  <a:gd name="connsiteX2" fmla="*/ 237526 w 1420454"/>
                  <a:gd name="connsiteY2" fmla="*/ 3343702 h 6687404"/>
                  <a:gd name="connsiteX3" fmla="*/ 801199 w 1420454"/>
                  <a:gd name="connsiteY3" fmla="*/ 5997434 h 6687404"/>
                  <a:gd name="connsiteX4" fmla="*/ 1364872 w 1420454"/>
                  <a:gd name="connsiteY4" fmla="*/ 3343702 h 6687404"/>
                  <a:gd name="connsiteX5" fmla="*/ 914799 w 1420454"/>
                  <a:gd name="connsiteY5" fmla="*/ 743885 h 6687404"/>
                  <a:gd name="connsiteX6" fmla="*/ 853363 w 1420454"/>
                  <a:gd name="connsiteY6" fmla="*/ 67932 h 6687404"/>
                  <a:gd name="connsiteX7" fmla="*/ 1420454 w 1420454"/>
                  <a:gd name="connsiteY7" fmla="*/ 3343702 h 6687404"/>
                  <a:gd name="connsiteX8" fmla="*/ 710227 w 1420454"/>
                  <a:gd name="connsiteY8" fmla="*/ 6687404 h 6687404"/>
                  <a:gd name="connsiteX9" fmla="*/ 0 w 1420454"/>
                  <a:gd name="connsiteY9" fmla="*/ 3343702 h 6687404"/>
                  <a:gd name="connsiteX10" fmla="*/ 710227 w 1420454"/>
                  <a:gd name="connsiteY10" fmla="*/ 0 h 6687404"/>
                  <a:gd name="connsiteX11" fmla="*/ 853363 w 1420454"/>
                  <a:gd name="connsiteY11" fmla="*/ 67932 h 6687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20454" h="6687404">
                    <a:moveTo>
                      <a:pt x="914799" y="743885"/>
                    </a:moveTo>
                    <a:cubicBezTo>
                      <a:pt x="878105" y="708534"/>
                      <a:pt x="840112" y="689970"/>
                      <a:pt x="801199" y="689970"/>
                    </a:cubicBezTo>
                    <a:cubicBezTo>
                      <a:pt x="489891" y="689970"/>
                      <a:pt x="237526" y="1878086"/>
                      <a:pt x="237526" y="3343702"/>
                    </a:cubicBezTo>
                    <a:cubicBezTo>
                      <a:pt x="237526" y="4809318"/>
                      <a:pt x="489891" y="5997434"/>
                      <a:pt x="801199" y="5997434"/>
                    </a:cubicBezTo>
                    <a:cubicBezTo>
                      <a:pt x="1112507" y="5997434"/>
                      <a:pt x="1364872" y="4809318"/>
                      <a:pt x="1364872" y="3343702"/>
                    </a:cubicBezTo>
                    <a:cubicBezTo>
                      <a:pt x="1364872" y="2061288"/>
                      <a:pt x="1171655" y="991335"/>
                      <a:pt x="914799" y="743885"/>
                    </a:cubicBezTo>
                    <a:close/>
                    <a:moveTo>
                      <a:pt x="853363" y="67932"/>
                    </a:moveTo>
                    <a:cubicBezTo>
                      <a:pt x="1177001" y="379720"/>
                      <a:pt x="1420454" y="1727861"/>
                      <a:pt x="1420454" y="3343702"/>
                    </a:cubicBezTo>
                    <a:cubicBezTo>
                      <a:pt x="1420454" y="5190378"/>
                      <a:pt x="1102475" y="6687404"/>
                      <a:pt x="710227" y="6687404"/>
                    </a:cubicBezTo>
                    <a:cubicBezTo>
                      <a:pt x="317979" y="6687404"/>
                      <a:pt x="0" y="5190378"/>
                      <a:pt x="0" y="3343702"/>
                    </a:cubicBezTo>
                    <a:cubicBezTo>
                      <a:pt x="0" y="1497026"/>
                      <a:pt x="317979" y="0"/>
                      <a:pt x="710227" y="0"/>
                    </a:cubicBezTo>
                    <a:cubicBezTo>
                      <a:pt x="759258" y="0"/>
                      <a:pt x="807128" y="23391"/>
                      <a:pt x="853363" y="67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iSḻîdê"/>
              <p:cNvSpPr/>
              <p:nvPr/>
            </p:nvSpPr>
            <p:spPr>
              <a:xfrm rot="3165966">
                <a:off x="5526168" y="533383"/>
                <a:ext cx="1420454" cy="6687404"/>
              </a:xfrm>
              <a:custGeom>
                <a:avLst/>
                <a:gdLst>
                  <a:gd name="connsiteX0" fmla="*/ 914799 w 1420454"/>
                  <a:gd name="connsiteY0" fmla="*/ 743885 h 6687404"/>
                  <a:gd name="connsiteX1" fmla="*/ 801199 w 1420454"/>
                  <a:gd name="connsiteY1" fmla="*/ 689970 h 6687404"/>
                  <a:gd name="connsiteX2" fmla="*/ 237526 w 1420454"/>
                  <a:gd name="connsiteY2" fmla="*/ 3343702 h 6687404"/>
                  <a:gd name="connsiteX3" fmla="*/ 801199 w 1420454"/>
                  <a:gd name="connsiteY3" fmla="*/ 5997434 h 6687404"/>
                  <a:gd name="connsiteX4" fmla="*/ 1364872 w 1420454"/>
                  <a:gd name="connsiteY4" fmla="*/ 3343702 h 6687404"/>
                  <a:gd name="connsiteX5" fmla="*/ 914799 w 1420454"/>
                  <a:gd name="connsiteY5" fmla="*/ 743885 h 6687404"/>
                  <a:gd name="connsiteX6" fmla="*/ 853363 w 1420454"/>
                  <a:gd name="connsiteY6" fmla="*/ 67932 h 6687404"/>
                  <a:gd name="connsiteX7" fmla="*/ 1420454 w 1420454"/>
                  <a:gd name="connsiteY7" fmla="*/ 3343702 h 6687404"/>
                  <a:gd name="connsiteX8" fmla="*/ 710227 w 1420454"/>
                  <a:gd name="connsiteY8" fmla="*/ 6687404 h 6687404"/>
                  <a:gd name="connsiteX9" fmla="*/ 0 w 1420454"/>
                  <a:gd name="connsiteY9" fmla="*/ 3343702 h 6687404"/>
                  <a:gd name="connsiteX10" fmla="*/ 710227 w 1420454"/>
                  <a:gd name="connsiteY10" fmla="*/ 0 h 6687404"/>
                  <a:gd name="connsiteX11" fmla="*/ 853363 w 1420454"/>
                  <a:gd name="connsiteY11" fmla="*/ 67932 h 6687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20454" h="6687404">
                    <a:moveTo>
                      <a:pt x="914799" y="743885"/>
                    </a:moveTo>
                    <a:cubicBezTo>
                      <a:pt x="878105" y="708534"/>
                      <a:pt x="840112" y="689970"/>
                      <a:pt x="801199" y="689970"/>
                    </a:cubicBezTo>
                    <a:cubicBezTo>
                      <a:pt x="489891" y="689970"/>
                      <a:pt x="237526" y="1878086"/>
                      <a:pt x="237526" y="3343702"/>
                    </a:cubicBezTo>
                    <a:cubicBezTo>
                      <a:pt x="237526" y="4809318"/>
                      <a:pt x="489891" y="5997434"/>
                      <a:pt x="801199" y="5997434"/>
                    </a:cubicBezTo>
                    <a:cubicBezTo>
                      <a:pt x="1112507" y="5997434"/>
                      <a:pt x="1364872" y="4809318"/>
                      <a:pt x="1364872" y="3343702"/>
                    </a:cubicBezTo>
                    <a:cubicBezTo>
                      <a:pt x="1364872" y="2061288"/>
                      <a:pt x="1171655" y="991335"/>
                      <a:pt x="914799" y="743885"/>
                    </a:cubicBezTo>
                    <a:close/>
                    <a:moveTo>
                      <a:pt x="853363" y="67932"/>
                    </a:moveTo>
                    <a:cubicBezTo>
                      <a:pt x="1177001" y="379720"/>
                      <a:pt x="1420454" y="1727861"/>
                      <a:pt x="1420454" y="3343702"/>
                    </a:cubicBezTo>
                    <a:cubicBezTo>
                      <a:pt x="1420454" y="5190378"/>
                      <a:pt x="1102475" y="6687404"/>
                      <a:pt x="710227" y="6687404"/>
                    </a:cubicBezTo>
                    <a:cubicBezTo>
                      <a:pt x="317979" y="6687404"/>
                      <a:pt x="0" y="5190378"/>
                      <a:pt x="0" y="3343702"/>
                    </a:cubicBezTo>
                    <a:cubicBezTo>
                      <a:pt x="0" y="1497026"/>
                      <a:pt x="317979" y="0"/>
                      <a:pt x="710227" y="0"/>
                    </a:cubicBezTo>
                    <a:cubicBezTo>
                      <a:pt x="759258" y="0"/>
                      <a:pt x="807128" y="23391"/>
                      <a:pt x="853363" y="6793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ïşḷîḋê"/>
              <p:cNvSpPr/>
              <p:nvPr/>
            </p:nvSpPr>
            <p:spPr>
              <a:xfrm rot="18846809">
                <a:off x="6046150" y="4705019"/>
                <a:ext cx="242532" cy="124534"/>
              </a:xfrm>
              <a:custGeom>
                <a:avLst/>
                <a:gdLst>
                  <a:gd name="connsiteX0" fmla="*/ 240639 w 242532"/>
                  <a:gd name="connsiteY0" fmla="*/ 48821 h 107228"/>
                  <a:gd name="connsiteX1" fmla="*/ 242532 w 242532"/>
                  <a:gd name="connsiteY1" fmla="*/ 107228 h 107228"/>
                  <a:gd name="connsiteX2" fmla="*/ 36257 w 242532"/>
                  <a:gd name="connsiteY2" fmla="*/ 68962 h 107228"/>
                  <a:gd name="connsiteX3" fmla="*/ 2004 w 242532"/>
                  <a:gd name="connsiteY3" fmla="*/ 61820 h 107228"/>
                  <a:gd name="connsiteX4" fmla="*/ 0 w 242532"/>
                  <a:gd name="connsiteY4" fmla="*/ 0 h 107228"/>
                  <a:gd name="connsiteX5" fmla="*/ 181641 w 242532"/>
                  <a:gd name="connsiteY5" fmla="*/ 37876 h 10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2532" h="107228">
                    <a:moveTo>
                      <a:pt x="240639" y="48821"/>
                    </a:moveTo>
                    <a:lnTo>
                      <a:pt x="242532" y="107228"/>
                    </a:lnTo>
                    <a:lnTo>
                      <a:pt x="36257" y="68962"/>
                    </a:lnTo>
                    <a:lnTo>
                      <a:pt x="2004" y="61820"/>
                    </a:lnTo>
                    <a:lnTo>
                      <a:pt x="0" y="0"/>
                    </a:lnTo>
                    <a:lnTo>
                      <a:pt x="181641" y="378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</a:p>
            </p:txBody>
          </p:sp>
          <p:grpSp>
            <p:nvGrpSpPr>
              <p:cNvPr id="56" name="íṣľïḋe"/>
              <p:cNvGrpSpPr/>
              <p:nvPr/>
            </p:nvGrpSpPr>
            <p:grpSpPr>
              <a:xfrm>
                <a:off x="5137486" y="3759183"/>
                <a:ext cx="2082138" cy="276285"/>
                <a:chOff x="5137486" y="3759183"/>
                <a:chExt cx="2082138" cy="276285"/>
              </a:xfrm>
            </p:grpSpPr>
            <p:sp>
              <p:nvSpPr>
                <p:cNvPr id="57" name="îş1iḋé"/>
                <p:cNvSpPr/>
                <p:nvPr/>
              </p:nvSpPr>
              <p:spPr>
                <a:xfrm rot="18846809">
                  <a:off x="5153904" y="3742765"/>
                  <a:ext cx="252692" cy="285528"/>
                </a:xfrm>
                <a:custGeom>
                  <a:avLst/>
                  <a:gdLst>
                    <a:gd name="connsiteX0" fmla="*/ 256255 w 256255"/>
                    <a:gd name="connsiteY0" fmla="*/ 23941 h 264940"/>
                    <a:gd name="connsiteX1" fmla="*/ 248654 w 256255"/>
                    <a:gd name="connsiteY1" fmla="*/ 121720 h 264940"/>
                    <a:gd name="connsiteX2" fmla="*/ 240832 w 256255"/>
                    <a:gd name="connsiteY2" fmla="*/ 264940 h 264940"/>
                    <a:gd name="connsiteX3" fmla="*/ 86192 w 256255"/>
                    <a:gd name="connsiteY3" fmla="*/ 249978 h 264940"/>
                    <a:gd name="connsiteX4" fmla="*/ 0 w 256255"/>
                    <a:gd name="connsiteY4" fmla="*/ 243638 h 264940"/>
                    <a:gd name="connsiteX5" fmla="*/ 215 w 256255"/>
                    <a:gd name="connsiteY5" fmla="*/ 236986 h 264940"/>
                    <a:gd name="connsiteX6" fmla="*/ 13158 w 256255"/>
                    <a:gd name="connsiteY6" fmla="*/ 0 h 264940"/>
                    <a:gd name="connsiteX7" fmla="*/ 237522 w 256255"/>
                    <a:gd name="connsiteY7" fmla="*/ 21708 h 2649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6255" h="264940">
                      <a:moveTo>
                        <a:pt x="256255" y="23941"/>
                      </a:moveTo>
                      <a:lnTo>
                        <a:pt x="248654" y="121720"/>
                      </a:lnTo>
                      <a:lnTo>
                        <a:pt x="240832" y="264940"/>
                      </a:lnTo>
                      <a:lnTo>
                        <a:pt x="86192" y="249978"/>
                      </a:lnTo>
                      <a:lnTo>
                        <a:pt x="0" y="243638"/>
                      </a:lnTo>
                      <a:lnTo>
                        <a:pt x="215" y="236986"/>
                      </a:lnTo>
                      <a:lnTo>
                        <a:pt x="13158" y="0"/>
                      </a:lnTo>
                      <a:lnTo>
                        <a:pt x="237522" y="2170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8" name="îšlíḑè"/>
                <p:cNvSpPr/>
                <p:nvPr/>
              </p:nvSpPr>
              <p:spPr>
                <a:xfrm rot="18846809">
                  <a:off x="7145312" y="3961155"/>
                  <a:ext cx="62178" cy="86447"/>
                </a:xfrm>
                <a:custGeom>
                  <a:avLst/>
                  <a:gdLst>
                    <a:gd name="connsiteX0" fmla="*/ 62178 w 62178"/>
                    <a:gd name="connsiteY0" fmla="*/ 6068 h 65238"/>
                    <a:gd name="connsiteX1" fmla="*/ 60846 w 62178"/>
                    <a:gd name="connsiteY1" fmla="*/ 47174 h 65238"/>
                    <a:gd name="connsiteX2" fmla="*/ 59859 w 62178"/>
                    <a:gd name="connsiteY2" fmla="*/ 65238 h 65238"/>
                    <a:gd name="connsiteX3" fmla="*/ 0 w 62178"/>
                    <a:gd name="connsiteY3" fmla="*/ 59024 h 65238"/>
                    <a:gd name="connsiteX4" fmla="*/ 3223 w 62178"/>
                    <a:gd name="connsiteY4" fmla="*/ 0 h 65238"/>
                    <a:gd name="connsiteX5" fmla="*/ 59552 w 62178"/>
                    <a:gd name="connsiteY5" fmla="*/ 5848 h 65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2178" h="65238">
                      <a:moveTo>
                        <a:pt x="62178" y="6068"/>
                      </a:moveTo>
                      <a:lnTo>
                        <a:pt x="60846" y="47174"/>
                      </a:lnTo>
                      <a:lnTo>
                        <a:pt x="59859" y="65238"/>
                      </a:lnTo>
                      <a:lnTo>
                        <a:pt x="0" y="59024"/>
                      </a:lnTo>
                      <a:lnTo>
                        <a:pt x="3223" y="0"/>
                      </a:lnTo>
                      <a:lnTo>
                        <a:pt x="59552" y="584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</a:p>
              </p:txBody>
            </p:sp>
          </p:grpSp>
        </p:grpSp>
        <p:sp>
          <p:nvSpPr>
            <p:cNvPr id="5" name="îSḷîďê"/>
            <p:cNvSpPr/>
            <p:nvPr/>
          </p:nvSpPr>
          <p:spPr>
            <a:xfrm>
              <a:off x="4447908" y="2635105"/>
              <a:ext cx="750470" cy="750470"/>
            </a:xfrm>
            <a:prstGeom prst="ellipse">
              <a:avLst/>
            </a:prstGeom>
            <a:solidFill>
              <a:schemeClr val="accent3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ïŝľîďè"/>
            <p:cNvSpPr/>
            <p:nvPr/>
          </p:nvSpPr>
          <p:spPr>
            <a:xfrm>
              <a:off x="6746583" y="3758322"/>
              <a:ext cx="1294092" cy="1294092"/>
            </a:xfrm>
            <a:prstGeom prst="ellipse">
              <a:avLst/>
            </a:prstGeom>
            <a:solidFill>
              <a:schemeClr val="accent6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7" name="iSļiḋe"/>
            <p:cNvSpPr/>
            <p:nvPr/>
          </p:nvSpPr>
          <p:spPr>
            <a:xfrm>
              <a:off x="7191243" y="2770163"/>
              <a:ext cx="657866" cy="657866"/>
            </a:xfrm>
            <a:prstGeom prst="ellipse">
              <a:avLst/>
            </a:prstGeom>
            <a:solidFill>
              <a:schemeClr val="accent4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8" name="íṥ1íḋé"/>
            <p:cNvSpPr/>
            <p:nvPr/>
          </p:nvSpPr>
          <p:spPr>
            <a:xfrm>
              <a:off x="4071695" y="3914714"/>
              <a:ext cx="956539" cy="956539"/>
            </a:xfrm>
            <a:prstGeom prst="ellipse">
              <a:avLst/>
            </a:prstGeom>
            <a:solidFill>
              <a:schemeClr val="accent5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9" name="îṧ1ïḋé"/>
            <p:cNvGrpSpPr/>
            <p:nvPr/>
          </p:nvGrpSpPr>
          <p:grpSpPr>
            <a:xfrm>
              <a:off x="3886454" y="2145099"/>
              <a:ext cx="443674" cy="834137"/>
              <a:chOff x="4625677" y="1846396"/>
              <a:chExt cx="443674" cy="834137"/>
            </a:xfrm>
          </p:grpSpPr>
          <p:cxnSp>
            <p:nvCxnSpPr>
              <p:cNvPr id="49" name="Straight Connector 15"/>
              <p:cNvCxnSpPr/>
              <p:nvPr/>
            </p:nvCxnSpPr>
            <p:spPr>
              <a:xfrm>
                <a:off x="4625677" y="2236859"/>
                <a:ext cx="443674" cy="443674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0" name="išļiḑê"/>
              <p:cNvGrpSpPr/>
              <p:nvPr/>
            </p:nvGrpSpPr>
            <p:grpSpPr>
              <a:xfrm flipH="1">
                <a:off x="4637531" y="1846396"/>
                <a:ext cx="0" cy="783911"/>
                <a:chOff x="33075" y="-1"/>
                <a:chExt cx="3467961" cy="1461015"/>
              </a:xfrm>
            </p:grpSpPr>
            <p:sp>
              <p:nvSpPr>
                <p:cNvPr id="51" name="ïṥḻîḓe"/>
                <p:cNvSpPr/>
                <p:nvPr/>
              </p:nvSpPr>
              <p:spPr>
                <a:xfrm flipV="1">
                  <a:off x="3488334" y="-1"/>
                  <a:ext cx="1" cy="1461015"/>
                </a:xfrm>
                <a:prstGeom prst="line">
                  <a:avLst/>
                </a:prstGeom>
                <a:noFill/>
                <a:ln w="12700" cap="flat">
                  <a:solidFill>
                    <a:schemeClr val="bg1">
                      <a:lumMod val="50000"/>
                    </a:schemeClr>
                  </a:solidFill>
                  <a:prstDash val="solid"/>
                  <a:miter lim="400000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  <p:sp>
              <p:nvSpPr>
                <p:cNvPr id="52" name="íŝļíde"/>
                <p:cNvSpPr/>
                <p:nvPr/>
              </p:nvSpPr>
              <p:spPr>
                <a:xfrm flipH="1" flipV="1">
                  <a:off x="33075" y="730506"/>
                  <a:ext cx="3467961" cy="1"/>
                </a:xfrm>
                <a:prstGeom prst="line">
                  <a:avLst/>
                </a:prstGeom>
                <a:noFill/>
                <a:ln w="12700" cap="flat">
                  <a:solidFill>
                    <a:schemeClr val="bg1">
                      <a:lumMod val="50000"/>
                    </a:schemeClr>
                  </a:solidFill>
                  <a:prstDash val="solid"/>
                  <a:miter lim="400000"/>
                  <a:tailEnd type="none" w="med" len="med"/>
                </a:ln>
                <a:effectLst/>
              </p:spPr>
              <p:txBody>
                <a:bodyPr anchor="ctr"/>
                <a:lstStyle/>
                <a:p>
                  <a:pPr algn="ctr"/>
                </a:p>
              </p:txBody>
            </p:sp>
          </p:grpSp>
        </p:grpSp>
        <p:cxnSp>
          <p:nvCxnSpPr>
            <p:cNvPr id="10" name="Straight Connector 20"/>
            <p:cNvCxnSpPr/>
            <p:nvPr/>
          </p:nvCxnSpPr>
          <p:spPr>
            <a:xfrm flipV="1">
              <a:off x="3473898" y="4495972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íś1ïďè"/>
            <p:cNvSpPr/>
            <p:nvPr/>
          </p:nvSpPr>
          <p:spPr>
            <a:xfrm flipH="1">
              <a:off x="3174939" y="4546197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îş1îde"/>
            <p:cNvSpPr/>
            <p:nvPr/>
          </p:nvSpPr>
          <p:spPr>
            <a:xfrm>
              <a:off x="3174938" y="4938154"/>
              <a:ext cx="303979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3" name="Straight Connector 25"/>
            <p:cNvCxnSpPr/>
            <p:nvPr/>
          </p:nvCxnSpPr>
          <p:spPr>
            <a:xfrm flipH="1">
              <a:off x="7995792" y="2566666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iṣļidê"/>
            <p:cNvSpPr/>
            <p:nvPr/>
          </p:nvSpPr>
          <p:spPr>
            <a:xfrm flipV="1">
              <a:off x="9048328" y="2176203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í$ḷïḓè"/>
            <p:cNvSpPr/>
            <p:nvPr/>
          </p:nvSpPr>
          <p:spPr>
            <a:xfrm flipH="1" flipV="1">
              <a:off x="8434446" y="2568159"/>
              <a:ext cx="613882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cxnSp>
          <p:nvCxnSpPr>
            <p:cNvPr id="16" name="Straight Connector 30"/>
            <p:cNvCxnSpPr/>
            <p:nvPr/>
          </p:nvCxnSpPr>
          <p:spPr>
            <a:xfrm flipH="1" flipV="1">
              <a:off x="8214684" y="4454185"/>
              <a:ext cx="443674" cy="443674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ï$1íḋe"/>
            <p:cNvSpPr/>
            <p:nvPr/>
          </p:nvSpPr>
          <p:spPr>
            <a:xfrm>
              <a:off x="9048328" y="4504410"/>
              <a:ext cx="0" cy="783911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</a:p>
          </p:txBody>
        </p:sp>
        <p:sp>
          <p:nvSpPr>
            <p:cNvPr id="18" name="ïŝḻîḓê"/>
            <p:cNvSpPr/>
            <p:nvPr/>
          </p:nvSpPr>
          <p:spPr>
            <a:xfrm flipH="1">
              <a:off x="8653336" y="4896367"/>
              <a:ext cx="394991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50000"/>
                </a:schemeClr>
              </a:solidFill>
              <a:prstDash val="solid"/>
              <a:miter lim="400000"/>
              <a:tailEnd type="none" w="med" len="med"/>
            </a:ln>
            <a:effectLst/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19" name="íṣlíḓé"/>
            <p:cNvGrpSpPr/>
            <p:nvPr/>
          </p:nvGrpSpPr>
          <p:grpSpPr>
            <a:xfrm>
              <a:off x="9048328" y="2180571"/>
              <a:ext cx="2251637" cy="961093"/>
              <a:chOff x="9202976" y="2180571"/>
              <a:chExt cx="2251637" cy="961093"/>
            </a:xfrm>
          </p:grpSpPr>
          <p:sp>
            <p:nvSpPr>
              <p:cNvPr id="47" name="iṡḷîḓè"/>
              <p:cNvSpPr txBox="1"/>
              <p:nvPr/>
            </p:nvSpPr>
            <p:spPr>
              <a:xfrm>
                <a:off x="9202976" y="2180571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144000" rIns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4"/>
                    </a:solidFill>
                  </a:rPr>
                  <a:t>林超煌</a:t>
                </a:r>
                <a:endParaRPr lang="zh-CN" altLang="en-US" sz="1400" b="1">
                  <a:solidFill>
                    <a:schemeClr val="accent4"/>
                  </a:solidFill>
                </a:endParaRPr>
              </a:p>
            </p:txBody>
          </p:sp>
          <p:sp>
            <p:nvSpPr>
              <p:cNvPr id="48" name="îṡľîḑe"/>
              <p:cNvSpPr txBox="1"/>
              <p:nvPr/>
            </p:nvSpPr>
            <p:spPr>
              <a:xfrm>
                <a:off x="9202976" y="2495333"/>
                <a:ext cx="2251637" cy="646331"/>
              </a:xfrm>
              <a:prstGeom prst="rect">
                <a:avLst/>
              </a:prstGeom>
              <a:noFill/>
            </p:spPr>
            <p:txBody>
              <a:bodyPr wrap="square" lIns="144000" rIns="0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3200"/>
                  <a:t>ppt</a:t>
                </a:r>
                <a:endParaRPr lang="en-US" altLang="zh-CN" sz="3200"/>
              </a:p>
            </p:txBody>
          </p:sp>
        </p:grpSp>
        <p:grpSp>
          <p:nvGrpSpPr>
            <p:cNvPr id="20" name="ïsľiḋê"/>
            <p:cNvGrpSpPr/>
            <p:nvPr/>
          </p:nvGrpSpPr>
          <p:grpSpPr>
            <a:xfrm>
              <a:off x="9048328" y="4542382"/>
              <a:ext cx="2251637" cy="954108"/>
              <a:chOff x="9202976" y="4542382"/>
              <a:chExt cx="2251637" cy="954108"/>
            </a:xfrm>
          </p:grpSpPr>
          <p:sp>
            <p:nvSpPr>
              <p:cNvPr id="45" name="íśļîďê"/>
              <p:cNvSpPr txBox="1"/>
              <p:nvPr/>
            </p:nvSpPr>
            <p:spPr>
              <a:xfrm>
                <a:off x="9202976" y="4542382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144000" rIns="0">
                <a:normAutofit/>
              </a:bodyPr>
              <a:lstStyle/>
              <a:p>
                <a:r>
                  <a:rPr lang="zh-CN" altLang="en-US" sz="1400" b="1">
                    <a:solidFill>
                      <a:schemeClr val="accent6"/>
                    </a:solidFill>
                  </a:rPr>
                  <a:t>何磊</a:t>
                </a:r>
                <a:endParaRPr lang="zh-CN" altLang="en-US" sz="1400" b="1">
                  <a:solidFill>
                    <a:schemeClr val="accent6"/>
                  </a:solidFill>
                </a:endParaRPr>
              </a:p>
            </p:txBody>
          </p:sp>
          <p:sp>
            <p:nvSpPr>
              <p:cNvPr id="46" name="íṡļîdé"/>
              <p:cNvSpPr txBox="1"/>
              <p:nvPr/>
            </p:nvSpPr>
            <p:spPr>
              <a:xfrm>
                <a:off x="9202976" y="4850159"/>
                <a:ext cx="2251637" cy="646331"/>
              </a:xfrm>
              <a:prstGeom prst="rect">
                <a:avLst/>
              </a:prstGeom>
              <a:noFill/>
            </p:spPr>
            <p:txBody>
              <a:bodyPr wrap="square" lIns="144000" rIns="0">
                <a:no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3200"/>
                  <a:t>代码</a:t>
                </a:r>
                <a:endParaRPr lang="zh-CN" altLang="en-US" sz="3200"/>
              </a:p>
            </p:txBody>
          </p:sp>
        </p:grpSp>
        <p:grpSp>
          <p:nvGrpSpPr>
            <p:cNvPr id="21" name="îŝḻïďê"/>
            <p:cNvGrpSpPr/>
            <p:nvPr/>
          </p:nvGrpSpPr>
          <p:grpSpPr>
            <a:xfrm>
              <a:off x="923302" y="2161485"/>
              <a:ext cx="2251637" cy="921150"/>
              <a:chOff x="733346" y="2161485"/>
              <a:chExt cx="2251637" cy="921150"/>
            </a:xfrm>
          </p:grpSpPr>
          <p:sp>
            <p:nvSpPr>
              <p:cNvPr id="43" name="íśļïḓè"/>
              <p:cNvSpPr txBox="1"/>
              <p:nvPr/>
            </p:nvSpPr>
            <p:spPr>
              <a:xfrm>
                <a:off x="733346" y="2161485"/>
                <a:ext cx="2251637" cy="307777"/>
              </a:xfrm>
              <a:prstGeom prst="rect">
                <a:avLst/>
              </a:prstGeom>
              <a:noFill/>
            </p:spPr>
            <p:txBody>
              <a:bodyPr wrap="none" lIns="0" rIns="14400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3"/>
                    </a:solidFill>
                  </a:rPr>
                  <a:t>刘粱兵</a:t>
                </a:r>
                <a:endParaRPr lang="zh-CN" altLang="en-US" sz="1400" b="1">
                  <a:solidFill>
                    <a:schemeClr val="accent3"/>
                  </a:solidFill>
                </a:endParaRPr>
              </a:p>
            </p:txBody>
          </p:sp>
          <p:sp>
            <p:nvSpPr>
              <p:cNvPr id="44" name="íṩḻîďé"/>
              <p:cNvSpPr txBox="1"/>
              <p:nvPr/>
            </p:nvSpPr>
            <p:spPr>
              <a:xfrm>
                <a:off x="733346" y="2469262"/>
                <a:ext cx="2251637" cy="613373"/>
              </a:xfrm>
              <a:prstGeom prst="rect">
                <a:avLst/>
              </a:prstGeom>
              <a:noFill/>
            </p:spPr>
            <p:txBody>
              <a:bodyPr wrap="square" lIns="0" rIns="144000">
                <a:no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3200"/>
                  <a:t>演示</a:t>
                </a:r>
                <a:endParaRPr lang="zh-CN" altLang="en-US" sz="3200"/>
              </a:p>
            </p:txBody>
          </p:sp>
        </p:grpSp>
        <p:grpSp>
          <p:nvGrpSpPr>
            <p:cNvPr id="22" name="í$ļíďe"/>
            <p:cNvGrpSpPr/>
            <p:nvPr/>
          </p:nvGrpSpPr>
          <p:grpSpPr>
            <a:xfrm>
              <a:off x="923302" y="4555863"/>
              <a:ext cx="2251637" cy="954743"/>
              <a:chOff x="737387" y="4555863"/>
              <a:chExt cx="2251637" cy="954743"/>
            </a:xfrm>
          </p:grpSpPr>
          <p:sp>
            <p:nvSpPr>
              <p:cNvPr id="41" name="íšľíḋè"/>
              <p:cNvSpPr txBox="1"/>
              <p:nvPr/>
            </p:nvSpPr>
            <p:spPr>
              <a:xfrm>
                <a:off x="1766400" y="4555863"/>
                <a:ext cx="1222624" cy="307777"/>
              </a:xfrm>
              <a:prstGeom prst="rect">
                <a:avLst/>
              </a:prstGeom>
              <a:noFill/>
            </p:spPr>
            <p:txBody>
              <a:bodyPr wrap="none" lIns="0" rIns="144000">
                <a:normAutofit/>
              </a:bodyPr>
              <a:lstStyle/>
              <a:p>
                <a:pPr algn="r"/>
                <a:r>
                  <a:rPr lang="zh-CN" altLang="en-US" sz="1400" b="1">
                    <a:solidFill>
                      <a:schemeClr val="accent5"/>
                    </a:solidFill>
                  </a:rPr>
                  <a:t>罗永乐</a:t>
                </a:r>
                <a:endParaRPr lang="zh-CN" altLang="en-US" sz="1400" b="1">
                  <a:solidFill>
                    <a:schemeClr val="accent5"/>
                  </a:solidFill>
                </a:endParaRPr>
              </a:p>
            </p:txBody>
          </p:sp>
          <p:sp>
            <p:nvSpPr>
              <p:cNvPr id="42" name="ï$ļiḓe"/>
              <p:cNvSpPr txBox="1"/>
              <p:nvPr/>
            </p:nvSpPr>
            <p:spPr>
              <a:xfrm>
                <a:off x="737387" y="4864275"/>
                <a:ext cx="2251637" cy="646331"/>
              </a:xfrm>
              <a:prstGeom prst="rect">
                <a:avLst/>
              </a:prstGeom>
              <a:noFill/>
            </p:spPr>
            <p:txBody>
              <a:bodyPr wrap="square" lIns="0" rIns="144000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2800"/>
                  <a:t>代码</a:t>
                </a:r>
                <a:endParaRPr lang="zh-CN" altLang="en-US" sz="2800"/>
              </a:p>
            </p:txBody>
          </p:sp>
        </p:grpSp>
        <p:sp>
          <p:nvSpPr>
            <p:cNvPr id="23" name="îśḷïḋè"/>
            <p:cNvSpPr/>
            <p:nvPr/>
          </p:nvSpPr>
          <p:spPr bwMode="auto">
            <a:xfrm>
              <a:off x="4713624" y="2878871"/>
              <a:ext cx="209417" cy="262937"/>
            </a:xfrm>
            <a:custGeom>
              <a:avLst/>
              <a:gdLst>
                <a:gd name="T0" fmla="*/ 2 w 38"/>
                <a:gd name="T1" fmla="*/ 48 h 48"/>
                <a:gd name="T2" fmla="*/ 2 w 38"/>
                <a:gd name="T3" fmla="*/ 0 h 48"/>
                <a:gd name="T4" fmla="*/ 38 w 38"/>
                <a:gd name="T5" fmla="*/ 47 h 48"/>
                <a:gd name="T6" fmla="*/ 4 w 38"/>
                <a:gd name="T7" fmla="*/ 4 h 48"/>
                <a:gd name="T8" fmla="*/ 14 w 38"/>
                <a:gd name="T9" fmla="*/ 39 h 48"/>
                <a:gd name="T10" fmla="*/ 24 w 38"/>
                <a:gd name="T11" fmla="*/ 39 h 48"/>
                <a:gd name="T12" fmla="*/ 11 w 38"/>
                <a:gd name="T13" fmla="*/ 10 h 48"/>
                <a:gd name="T14" fmla="*/ 7 w 38"/>
                <a:gd name="T15" fmla="*/ 10 h 48"/>
                <a:gd name="T16" fmla="*/ 10 w 38"/>
                <a:gd name="T17" fmla="*/ 7 h 48"/>
                <a:gd name="T18" fmla="*/ 11 w 38"/>
                <a:gd name="T19" fmla="*/ 17 h 48"/>
                <a:gd name="T20" fmla="*/ 7 w 38"/>
                <a:gd name="T21" fmla="*/ 17 h 48"/>
                <a:gd name="T22" fmla="*/ 10 w 38"/>
                <a:gd name="T23" fmla="*/ 14 h 48"/>
                <a:gd name="T24" fmla="*/ 11 w 38"/>
                <a:gd name="T25" fmla="*/ 23 h 48"/>
                <a:gd name="T26" fmla="*/ 7 w 38"/>
                <a:gd name="T27" fmla="*/ 23 h 48"/>
                <a:gd name="T28" fmla="*/ 10 w 38"/>
                <a:gd name="T29" fmla="*/ 21 h 48"/>
                <a:gd name="T30" fmla="*/ 11 w 38"/>
                <a:gd name="T31" fmla="*/ 30 h 48"/>
                <a:gd name="T32" fmla="*/ 7 w 38"/>
                <a:gd name="T33" fmla="*/ 30 h 48"/>
                <a:gd name="T34" fmla="*/ 10 w 38"/>
                <a:gd name="T35" fmla="*/ 28 h 48"/>
                <a:gd name="T36" fmla="*/ 11 w 38"/>
                <a:gd name="T37" fmla="*/ 37 h 48"/>
                <a:gd name="T38" fmla="*/ 7 w 38"/>
                <a:gd name="T39" fmla="*/ 37 h 48"/>
                <a:gd name="T40" fmla="*/ 10 w 38"/>
                <a:gd name="T41" fmla="*/ 35 h 48"/>
                <a:gd name="T42" fmla="*/ 18 w 38"/>
                <a:gd name="T43" fmla="*/ 10 h 48"/>
                <a:gd name="T44" fmla="*/ 14 w 38"/>
                <a:gd name="T45" fmla="*/ 10 h 48"/>
                <a:gd name="T46" fmla="*/ 17 w 38"/>
                <a:gd name="T47" fmla="*/ 7 h 48"/>
                <a:gd name="T48" fmla="*/ 18 w 38"/>
                <a:gd name="T49" fmla="*/ 17 h 48"/>
                <a:gd name="T50" fmla="*/ 14 w 38"/>
                <a:gd name="T51" fmla="*/ 17 h 48"/>
                <a:gd name="T52" fmla="*/ 17 w 38"/>
                <a:gd name="T53" fmla="*/ 14 h 48"/>
                <a:gd name="T54" fmla="*/ 18 w 38"/>
                <a:gd name="T55" fmla="*/ 23 h 48"/>
                <a:gd name="T56" fmla="*/ 14 w 38"/>
                <a:gd name="T57" fmla="*/ 23 h 48"/>
                <a:gd name="T58" fmla="*/ 17 w 38"/>
                <a:gd name="T59" fmla="*/ 21 h 48"/>
                <a:gd name="T60" fmla="*/ 18 w 38"/>
                <a:gd name="T61" fmla="*/ 30 h 48"/>
                <a:gd name="T62" fmla="*/ 14 w 38"/>
                <a:gd name="T63" fmla="*/ 30 h 48"/>
                <a:gd name="T64" fmla="*/ 17 w 38"/>
                <a:gd name="T65" fmla="*/ 28 h 48"/>
                <a:gd name="T66" fmla="*/ 24 w 38"/>
                <a:gd name="T67" fmla="*/ 10 h 48"/>
                <a:gd name="T68" fmla="*/ 21 w 38"/>
                <a:gd name="T69" fmla="*/ 10 h 48"/>
                <a:gd name="T70" fmla="*/ 24 w 38"/>
                <a:gd name="T71" fmla="*/ 7 h 48"/>
                <a:gd name="T72" fmla="*/ 24 w 38"/>
                <a:gd name="T73" fmla="*/ 17 h 48"/>
                <a:gd name="T74" fmla="*/ 21 w 38"/>
                <a:gd name="T75" fmla="*/ 17 h 48"/>
                <a:gd name="T76" fmla="*/ 24 w 38"/>
                <a:gd name="T77" fmla="*/ 14 h 48"/>
                <a:gd name="T78" fmla="*/ 24 w 38"/>
                <a:gd name="T79" fmla="*/ 23 h 48"/>
                <a:gd name="T80" fmla="*/ 21 w 38"/>
                <a:gd name="T81" fmla="*/ 23 h 48"/>
                <a:gd name="T82" fmla="*/ 24 w 38"/>
                <a:gd name="T83" fmla="*/ 21 h 48"/>
                <a:gd name="T84" fmla="*/ 24 w 38"/>
                <a:gd name="T85" fmla="*/ 30 h 48"/>
                <a:gd name="T86" fmla="*/ 21 w 38"/>
                <a:gd name="T87" fmla="*/ 30 h 48"/>
                <a:gd name="T88" fmla="*/ 24 w 38"/>
                <a:gd name="T89" fmla="*/ 28 h 48"/>
                <a:gd name="T90" fmla="*/ 31 w 38"/>
                <a:gd name="T91" fmla="*/ 10 h 48"/>
                <a:gd name="T92" fmla="*/ 28 w 38"/>
                <a:gd name="T93" fmla="*/ 10 h 48"/>
                <a:gd name="T94" fmla="*/ 30 w 38"/>
                <a:gd name="T95" fmla="*/ 7 h 48"/>
                <a:gd name="T96" fmla="*/ 31 w 38"/>
                <a:gd name="T97" fmla="*/ 17 h 48"/>
                <a:gd name="T98" fmla="*/ 28 w 38"/>
                <a:gd name="T99" fmla="*/ 17 h 48"/>
                <a:gd name="T100" fmla="*/ 30 w 38"/>
                <a:gd name="T101" fmla="*/ 14 h 48"/>
                <a:gd name="T102" fmla="*/ 31 w 38"/>
                <a:gd name="T103" fmla="*/ 23 h 48"/>
                <a:gd name="T104" fmla="*/ 28 w 38"/>
                <a:gd name="T105" fmla="*/ 23 h 48"/>
                <a:gd name="T106" fmla="*/ 30 w 38"/>
                <a:gd name="T107" fmla="*/ 21 h 48"/>
                <a:gd name="T108" fmla="*/ 31 w 38"/>
                <a:gd name="T109" fmla="*/ 30 h 48"/>
                <a:gd name="T110" fmla="*/ 28 w 38"/>
                <a:gd name="T111" fmla="*/ 30 h 48"/>
                <a:gd name="T112" fmla="*/ 30 w 38"/>
                <a:gd name="T113" fmla="*/ 28 h 48"/>
                <a:gd name="T114" fmla="*/ 31 w 38"/>
                <a:gd name="T115" fmla="*/ 37 h 48"/>
                <a:gd name="T116" fmla="*/ 28 w 38"/>
                <a:gd name="T117" fmla="*/ 37 h 48"/>
                <a:gd name="T118" fmla="*/ 30 w 38"/>
                <a:gd name="T119" fmla="*/ 3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" h="48">
                  <a:moveTo>
                    <a:pt x="38" y="47"/>
                  </a:moveTo>
                  <a:cubicBezTo>
                    <a:pt x="38" y="47"/>
                    <a:pt x="37" y="48"/>
                    <a:pt x="36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1" y="48"/>
                    <a:pt x="0" y="47"/>
                    <a:pt x="0" y="47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7" y="0"/>
                    <a:pt x="38" y="1"/>
                    <a:pt x="38" y="2"/>
                  </a:cubicBezTo>
                  <a:lnTo>
                    <a:pt x="38" y="47"/>
                  </a:lnTo>
                  <a:close/>
                  <a:moveTo>
                    <a:pt x="35" y="45"/>
                  </a:moveTo>
                  <a:cubicBezTo>
                    <a:pt x="35" y="4"/>
                    <a:pt x="35" y="4"/>
                    <a:pt x="3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8"/>
                    <a:pt x="15" y="38"/>
                    <a:pt x="15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8"/>
                    <a:pt x="24" y="38"/>
                    <a:pt x="24" y="39"/>
                  </a:cubicBezTo>
                  <a:cubicBezTo>
                    <a:pt x="24" y="45"/>
                    <a:pt x="24" y="45"/>
                    <a:pt x="24" y="45"/>
                  </a:cubicBezTo>
                  <a:lnTo>
                    <a:pt x="35" y="45"/>
                  </a:lnTo>
                  <a:close/>
                  <a:moveTo>
                    <a:pt x="11" y="10"/>
                  </a:moveTo>
                  <a:cubicBezTo>
                    <a:pt x="11" y="10"/>
                    <a:pt x="10" y="11"/>
                    <a:pt x="10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7" y="10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8" y="7"/>
                    <a:pt x="8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7"/>
                    <a:pt x="11" y="8"/>
                    <a:pt x="11" y="8"/>
                  </a:cubicBezTo>
                  <a:lnTo>
                    <a:pt x="11" y="10"/>
                  </a:lnTo>
                  <a:close/>
                  <a:moveTo>
                    <a:pt x="11" y="17"/>
                  </a:moveTo>
                  <a:cubicBezTo>
                    <a:pt x="11" y="17"/>
                    <a:pt x="10" y="17"/>
                    <a:pt x="10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7" y="17"/>
                    <a:pt x="7" y="17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8" y="14"/>
                    <a:pt x="8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1" y="14"/>
                    <a:pt x="11" y="15"/>
                  </a:cubicBezTo>
                  <a:lnTo>
                    <a:pt x="11" y="17"/>
                  </a:lnTo>
                  <a:close/>
                  <a:moveTo>
                    <a:pt x="11" y="23"/>
                  </a:moveTo>
                  <a:cubicBezTo>
                    <a:pt x="11" y="24"/>
                    <a:pt x="10" y="24"/>
                    <a:pt x="10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7" y="24"/>
                    <a:pt x="7" y="2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1"/>
                    <a:pt x="8" y="21"/>
                    <a:pt x="8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1" y="21"/>
                    <a:pt x="11" y="22"/>
                  </a:cubicBezTo>
                  <a:lnTo>
                    <a:pt x="11" y="23"/>
                  </a:lnTo>
                  <a:close/>
                  <a:moveTo>
                    <a:pt x="11" y="30"/>
                  </a:moveTo>
                  <a:cubicBezTo>
                    <a:pt x="11" y="31"/>
                    <a:pt x="10" y="31"/>
                    <a:pt x="10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7" y="31"/>
                    <a:pt x="7" y="30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8"/>
                    <a:pt x="8" y="28"/>
                    <a:pt x="8" y="28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8"/>
                    <a:pt x="11" y="28"/>
                    <a:pt x="11" y="29"/>
                  </a:cubicBezTo>
                  <a:lnTo>
                    <a:pt x="11" y="30"/>
                  </a:lnTo>
                  <a:close/>
                  <a:moveTo>
                    <a:pt x="11" y="37"/>
                  </a:moveTo>
                  <a:cubicBezTo>
                    <a:pt x="11" y="38"/>
                    <a:pt x="10" y="38"/>
                    <a:pt x="10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8" y="38"/>
                    <a:pt x="7" y="38"/>
                    <a:pt x="7" y="37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8" y="35"/>
                    <a:pt x="8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1" y="35"/>
                    <a:pt x="11" y="35"/>
                  </a:cubicBezTo>
                  <a:lnTo>
                    <a:pt x="11" y="37"/>
                  </a:lnTo>
                  <a:close/>
                  <a:moveTo>
                    <a:pt x="18" y="10"/>
                  </a:moveTo>
                  <a:cubicBezTo>
                    <a:pt x="18" y="10"/>
                    <a:pt x="17" y="11"/>
                    <a:pt x="17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1"/>
                    <a:pt x="14" y="10"/>
                    <a:pt x="14" y="1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5" y="7"/>
                    <a:pt x="15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8" y="8"/>
                    <a:pt x="18" y="8"/>
                  </a:cubicBezTo>
                  <a:lnTo>
                    <a:pt x="18" y="10"/>
                  </a:lnTo>
                  <a:close/>
                  <a:moveTo>
                    <a:pt x="18" y="17"/>
                  </a:moveTo>
                  <a:cubicBezTo>
                    <a:pt x="18" y="17"/>
                    <a:pt x="17" y="17"/>
                    <a:pt x="17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4" y="17"/>
                    <a:pt x="14" y="17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4"/>
                    <a:pt x="15" y="14"/>
                    <a:pt x="15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8" y="14"/>
                    <a:pt x="18" y="15"/>
                  </a:cubicBezTo>
                  <a:lnTo>
                    <a:pt x="18" y="17"/>
                  </a:lnTo>
                  <a:close/>
                  <a:moveTo>
                    <a:pt x="18" y="23"/>
                  </a:moveTo>
                  <a:cubicBezTo>
                    <a:pt x="18" y="24"/>
                    <a:pt x="17" y="24"/>
                    <a:pt x="17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4" y="24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1"/>
                    <a:pt x="15" y="21"/>
                    <a:pt x="15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8" y="21"/>
                    <a:pt x="18" y="22"/>
                  </a:cubicBezTo>
                  <a:lnTo>
                    <a:pt x="18" y="23"/>
                  </a:lnTo>
                  <a:close/>
                  <a:moveTo>
                    <a:pt x="18" y="30"/>
                  </a:moveTo>
                  <a:cubicBezTo>
                    <a:pt x="18" y="31"/>
                    <a:pt x="17" y="31"/>
                    <a:pt x="17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5" y="31"/>
                    <a:pt x="14" y="31"/>
                    <a:pt x="14" y="30"/>
                  </a:cubicBezTo>
                  <a:cubicBezTo>
                    <a:pt x="14" y="29"/>
                    <a:pt x="14" y="29"/>
                    <a:pt x="14" y="29"/>
                  </a:cubicBezTo>
                  <a:cubicBezTo>
                    <a:pt x="14" y="28"/>
                    <a:pt x="15" y="28"/>
                    <a:pt x="15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8"/>
                    <a:pt x="18" y="28"/>
                    <a:pt x="18" y="29"/>
                  </a:cubicBezTo>
                  <a:lnTo>
                    <a:pt x="18" y="30"/>
                  </a:lnTo>
                  <a:close/>
                  <a:moveTo>
                    <a:pt x="24" y="10"/>
                  </a:moveTo>
                  <a:cubicBezTo>
                    <a:pt x="24" y="10"/>
                    <a:pt x="24" y="11"/>
                    <a:pt x="24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1" y="11"/>
                    <a:pt x="21" y="10"/>
                    <a:pt x="21" y="10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7"/>
                    <a:pt x="22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4" y="8"/>
                    <a:pt x="24" y="8"/>
                  </a:cubicBezTo>
                  <a:lnTo>
                    <a:pt x="24" y="10"/>
                  </a:lnTo>
                  <a:close/>
                  <a:moveTo>
                    <a:pt x="24" y="17"/>
                  </a:moveTo>
                  <a:cubicBezTo>
                    <a:pt x="24" y="17"/>
                    <a:pt x="24" y="17"/>
                    <a:pt x="24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2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4"/>
                    <a:pt x="24" y="14"/>
                    <a:pt x="24" y="15"/>
                  </a:cubicBezTo>
                  <a:lnTo>
                    <a:pt x="24" y="17"/>
                  </a:lnTo>
                  <a:close/>
                  <a:moveTo>
                    <a:pt x="24" y="23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4"/>
                    <a:pt x="21" y="24"/>
                    <a:pt x="21" y="23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1"/>
                    <a:pt x="21" y="21"/>
                    <a:pt x="22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21"/>
                    <a:pt x="24" y="21"/>
                    <a:pt x="24" y="22"/>
                  </a:cubicBezTo>
                  <a:lnTo>
                    <a:pt x="24" y="23"/>
                  </a:lnTo>
                  <a:close/>
                  <a:moveTo>
                    <a:pt x="24" y="30"/>
                  </a:moveTo>
                  <a:cubicBezTo>
                    <a:pt x="24" y="31"/>
                    <a:pt x="24" y="31"/>
                    <a:pt x="24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1" y="31"/>
                    <a:pt x="21" y="31"/>
                    <a:pt x="21" y="30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8"/>
                    <a:pt x="21" y="28"/>
                    <a:pt x="22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9"/>
                  </a:cubicBezTo>
                  <a:lnTo>
                    <a:pt x="24" y="30"/>
                  </a:lnTo>
                  <a:close/>
                  <a:moveTo>
                    <a:pt x="31" y="10"/>
                  </a:moveTo>
                  <a:cubicBezTo>
                    <a:pt x="31" y="10"/>
                    <a:pt x="31" y="11"/>
                    <a:pt x="30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8" y="11"/>
                    <a:pt x="28" y="10"/>
                    <a:pt x="28" y="10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7"/>
                    <a:pt x="29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1" y="7"/>
                    <a:pt x="31" y="8"/>
                    <a:pt x="31" y="8"/>
                  </a:cubicBezTo>
                  <a:lnTo>
                    <a:pt x="31" y="10"/>
                  </a:lnTo>
                  <a:close/>
                  <a:moveTo>
                    <a:pt x="31" y="17"/>
                  </a:moveTo>
                  <a:cubicBezTo>
                    <a:pt x="31" y="17"/>
                    <a:pt x="31" y="17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4"/>
                    <a:pt x="28" y="14"/>
                    <a:pt x="29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1" y="14"/>
                    <a:pt x="31" y="14"/>
                    <a:pt x="31" y="15"/>
                  </a:cubicBezTo>
                  <a:lnTo>
                    <a:pt x="31" y="17"/>
                  </a:lnTo>
                  <a:close/>
                  <a:moveTo>
                    <a:pt x="31" y="23"/>
                  </a:moveTo>
                  <a:cubicBezTo>
                    <a:pt x="31" y="24"/>
                    <a:pt x="31" y="24"/>
                    <a:pt x="30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28" y="24"/>
                    <a:pt x="28" y="24"/>
                    <a:pt x="28" y="23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1"/>
                    <a:pt x="28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2"/>
                  </a:cubicBezTo>
                  <a:lnTo>
                    <a:pt x="31" y="23"/>
                  </a:lnTo>
                  <a:close/>
                  <a:moveTo>
                    <a:pt x="31" y="30"/>
                  </a:moveTo>
                  <a:cubicBezTo>
                    <a:pt x="31" y="31"/>
                    <a:pt x="31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8" y="31"/>
                    <a:pt x="28" y="31"/>
                    <a:pt x="28" y="30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8"/>
                    <a:pt x="28" y="28"/>
                    <a:pt x="29" y="28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9"/>
                  </a:cubicBezTo>
                  <a:lnTo>
                    <a:pt x="31" y="30"/>
                  </a:lnTo>
                  <a:close/>
                  <a:moveTo>
                    <a:pt x="31" y="37"/>
                  </a:moveTo>
                  <a:cubicBezTo>
                    <a:pt x="31" y="38"/>
                    <a:pt x="31" y="38"/>
                    <a:pt x="30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8" y="38"/>
                    <a:pt x="28" y="38"/>
                    <a:pt x="28" y="37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5"/>
                    <a:pt x="29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lnTo>
                    <a:pt x="31" y="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4" name="íṥľïḋè"/>
            <p:cNvSpPr/>
            <p:nvPr/>
          </p:nvSpPr>
          <p:spPr bwMode="auto">
            <a:xfrm>
              <a:off x="7428871" y="2974363"/>
              <a:ext cx="223379" cy="225706"/>
            </a:xfrm>
            <a:custGeom>
              <a:avLst/>
              <a:gdLst>
                <a:gd name="T0" fmla="*/ 36 w 41"/>
                <a:gd name="T1" fmla="*/ 41 h 41"/>
                <a:gd name="T2" fmla="*/ 5 w 41"/>
                <a:gd name="T3" fmla="*/ 41 h 41"/>
                <a:gd name="T4" fmla="*/ 2 w 41"/>
                <a:gd name="T5" fmla="*/ 35 h 41"/>
                <a:gd name="T6" fmla="*/ 15 w 41"/>
                <a:gd name="T7" fmla="*/ 14 h 41"/>
                <a:gd name="T8" fmla="*/ 15 w 41"/>
                <a:gd name="T9" fmla="*/ 3 h 41"/>
                <a:gd name="T10" fmla="*/ 13 w 41"/>
                <a:gd name="T11" fmla="*/ 3 h 41"/>
                <a:gd name="T12" fmla="*/ 12 w 41"/>
                <a:gd name="T13" fmla="*/ 2 h 41"/>
                <a:gd name="T14" fmla="*/ 13 w 41"/>
                <a:gd name="T15" fmla="*/ 0 h 41"/>
                <a:gd name="T16" fmla="*/ 27 w 41"/>
                <a:gd name="T17" fmla="*/ 0 h 41"/>
                <a:gd name="T18" fmla="*/ 29 w 41"/>
                <a:gd name="T19" fmla="*/ 2 h 41"/>
                <a:gd name="T20" fmla="*/ 27 w 41"/>
                <a:gd name="T21" fmla="*/ 3 h 41"/>
                <a:gd name="T22" fmla="*/ 25 w 41"/>
                <a:gd name="T23" fmla="*/ 3 h 41"/>
                <a:gd name="T24" fmla="*/ 25 w 41"/>
                <a:gd name="T25" fmla="*/ 14 h 41"/>
                <a:gd name="T26" fmla="*/ 39 w 41"/>
                <a:gd name="T27" fmla="*/ 35 h 41"/>
                <a:gd name="T28" fmla="*/ 36 w 41"/>
                <a:gd name="T29" fmla="*/ 41 h 41"/>
                <a:gd name="T30" fmla="*/ 11 w 41"/>
                <a:gd name="T31" fmla="*/ 27 h 41"/>
                <a:gd name="T32" fmla="*/ 30 w 41"/>
                <a:gd name="T33" fmla="*/ 27 h 41"/>
                <a:gd name="T34" fmla="*/ 23 w 41"/>
                <a:gd name="T35" fmla="*/ 16 h 41"/>
                <a:gd name="T36" fmla="*/ 22 w 41"/>
                <a:gd name="T37" fmla="*/ 15 h 41"/>
                <a:gd name="T38" fmla="*/ 22 w 41"/>
                <a:gd name="T39" fmla="*/ 14 h 41"/>
                <a:gd name="T40" fmla="*/ 22 w 41"/>
                <a:gd name="T41" fmla="*/ 3 h 41"/>
                <a:gd name="T42" fmla="*/ 19 w 41"/>
                <a:gd name="T43" fmla="*/ 3 h 41"/>
                <a:gd name="T44" fmla="*/ 19 w 41"/>
                <a:gd name="T45" fmla="*/ 14 h 41"/>
                <a:gd name="T46" fmla="*/ 19 w 41"/>
                <a:gd name="T47" fmla="*/ 15 h 41"/>
                <a:gd name="T48" fmla="*/ 18 w 41"/>
                <a:gd name="T49" fmla="*/ 16 h 41"/>
                <a:gd name="T50" fmla="*/ 11 w 41"/>
                <a:gd name="T51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1" h="41">
                  <a:moveTo>
                    <a:pt x="36" y="41"/>
                  </a:moveTo>
                  <a:cubicBezTo>
                    <a:pt x="5" y="41"/>
                    <a:pt x="5" y="41"/>
                    <a:pt x="5" y="41"/>
                  </a:cubicBezTo>
                  <a:cubicBezTo>
                    <a:pt x="1" y="41"/>
                    <a:pt x="0" y="38"/>
                    <a:pt x="2" y="3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3"/>
                    <a:pt x="12" y="3"/>
                    <a:pt x="12" y="2"/>
                  </a:cubicBezTo>
                  <a:cubicBezTo>
                    <a:pt x="12" y="1"/>
                    <a:pt x="12" y="0"/>
                    <a:pt x="13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8" y="0"/>
                    <a:pt x="29" y="1"/>
                    <a:pt x="29" y="2"/>
                  </a:cubicBezTo>
                  <a:cubicBezTo>
                    <a:pt x="29" y="3"/>
                    <a:pt x="28" y="3"/>
                    <a:pt x="27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1" y="38"/>
                    <a:pt x="39" y="41"/>
                    <a:pt x="36" y="41"/>
                  </a:cubicBezTo>
                  <a:close/>
                  <a:moveTo>
                    <a:pt x="11" y="27"/>
                  </a:moveTo>
                  <a:cubicBezTo>
                    <a:pt x="30" y="27"/>
                    <a:pt x="30" y="27"/>
                    <a:pt x="30" y="27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8" y="16"/>
                    <a:pt x="18" y="16"/>
                    <a:pt x="18" y="16"/>
                  </a:cubicBezTo>
                  <a:lnTo>
                    <a:pt x="11" y="2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grpSp>
          <p:nvGrpSpPr>
            <p:cNvPr id="25" name="ïṩļíḓè"/>
            <p:cNvGrpSpPr/>
            <p:nvPr/>
          </p:nvGrpSpPr>
          <p:grpSpPr>
            <a:xfrm>
              <a:off x="4350522" y="4193541"/>
              <a:ext cx="398883" cy="398883"/>
              <a:chOff x="5170488" y="2544763"/>
              <a:chExt cx="463550" cy="463550"/>
            </a:xfrm>
            <a:solidFill>
              <a:schemeClr val="bg1"/>
            </a:solidFill>
          </p:grpSpPr>
          <p:sp>
            <p:nvSpPr>
              <p:cNvPr id="39" name="ïṣļiḍe"/>
              <p:cNvSpPr/>
              <p:nvPr/>
            </p:nvSpPr>
            <p:spPr bwMode="auto">
              <a:xfrm>
                <a:off x="5170488" y="2544763"/>
                <a:ext cx="463550" cy="463550"/>
              </a:xfrm>
              <a:custGeom>
                <a:avLst/>
                <a:gdLst>
                  <a:gd name="T0" fmla="*/ 117 w 233"/>
                  <a:gd name="T1" fmla="*/ 0 h 233"/>
                  <a:gd name="T2" fmla="*/ 0 w 233"/>
                  <a:gd name="T3" fmla="*/ 116 h 233"/>
                  <a:gd name="T4" fmla="*/ 117 w 233"/>
                  <a:gd name="T5" fmla="*/ 233 h 233"/>
                  <a:gd name="T6" fmla="*/ 233 w 233"/>
                  <a:gd name="T7" fmla="*/ 116 h 233"/>
                  <a:gd name="T8" fmla="*/ 117 w 233"/>
                  <a:gd name="T9" fmla="*/ 0 h 233"/>
                  <a:gd name="T10" fmla="*/ 117 w 233"/>
                  <a:gd name="T11" fmla="*/ 213 h 233"/>
                  <a:gd name="T12" fmla="*/ 21 w 233"/>
                  <a:gd name="T13" fmla="*/ 116 h 233"/>
                  <a:gd name="T14" fmla="*/ 117 w 233"/>
                  <a:gd name="T15" fmla="*/ 20 h 233"/>
                  <a:gd name="T16" fmla="*/ 213 w 233"/>
                  <a:gd name="T17" fmla="*/ 116 h 233"/>
                  <a:gd name="T18" fmla="*/ 117 w 233"/>
                  <a:gd name="T19" fmla="*/ 21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3" h="233">
                    <a:moveTo>
                      <a:pt x="117" y="0"/>
                    </a:moveTo>
                    <a:cubicBezTo>
                      <a:pt x="53" y="0"/>
                      <a:pt x="0" y="52"/>
                      <a:pt x="0" y="116"/>
                    </a:cubicBezTo>
                    <a:cubicBezTo>
                      <a:pt x="0" y="181"/>
                      <a:pt x="53" y="233"/>
                      <a:pt x="117" y="233"/>
                    </a:cubicBezTo>
                    <a:cubicBezTo>
                      <a:pt x="181" y="233"/>
                      <a:pt x="233" y="181"/>
                      <a:pt x="233" y="116"/>
                    </a:cubicBezTo>
                    <a:cubicBezTo>
                      <a:pt x="233" y="52"/>
                      <a:pt x="181" y="0"/>
                      <a:pt x="117" y="0"/>
                    </a:cubicBezTo>
                    <a:close/>
                    <a:moveTo>
                      <a:pt x="117" y="213"/>
                    </a:moveTo>
                    <a:cubicBezTo>
                      <a:pt x="64" y="213"/>
                      <a:pt x="21" y="169"/>
                      <a:pt x="21" y="116"/>
                    </a:cubicBezTo>
                    <a:cubicBezTo>
                      <a:pt x="21" y="63"/>
                      <a:pt x="64" y="20"/>
                      <a:pt x="117" y="20"/>
                    </a:cubicBezTo>
                    <a:cubicBezTo>
                      <a:pt x="170" y="20"/>
                      <a:pt x="213" y="63"/>
                      <a:pt x="213" y="116"/>
                    </a:cubicBezTo>
                    <a:cubicBezTo>
                      <a:pt x="213" y="169"/>
                      <a:pt x="170" y="213"/>
                      <a:pt x="117" y="2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iṧľïḋe"/>
              <p:cNvSpPr/>
              <p:nvPr/>
            </p:nvSpPr>
            <p:spPr bwMode="auto">
              <a:xfrm>
                <a:off x="5224463" y="2597151"/>
                <a:ext cx="357188" cy="357188"/>
              </a:xfrm>
              <a:custGeom>
                <a:avLst/>
                <a:gdLst>
                  <a:gd name="T0" fmla="*/ 90 w 180"/>
                  <a:gd name="T1" fmla="*/ 0 h 180"/>
                  <a:gd name="T2" fmla="*/ 0 w 180"/>
                  <a:gd name="T3" fmla="*/ 90 h 180"/>
                  <a:gd name="T4" fmla="*/ 90 w 180"/>
                  <a:gd name="T5" fmla="*/ 180 h 180"/>
                  <a:gd name="T6" fmla="*/ 180 w 180"/>
                  <a:gd name="T7" fmla="*/ 90 h 180"/>
                  <a:gd name="T8" fmla="*/ 90 w 180"/>
                  <a:gd name="T9" fmla="*/ 0 h 180"/>
                  <a:gd name="T10" fmla="*/ 83 w 180"/>
                  <a:gd name="T11" fmla="*/ 14 h 180"/>
                  <a:gd name="T12" fmla="*/ 96 w 180"/>
                  <a:gd name="T13" fmla="*/ 14 h 180"/>
                  <a:gd name="T14" fmla="*/ 96 w 180"/>
                  <a:gd name="T15" fmla="*/ 36 h 180"/>
                  <a:gd name="T16" fmla="*/ 83 w 180"/>
                  <a:gd name="T17" fmla="*/ 36 h 180"/>
                  <a:gd name="T18" fmla="*/ 83 w 180"/>
                  <a:gd name="T19" fmla="*/ 14 h 180"/>
                  <a:gd name="T20" fmla="*/ 36 w 180"/>
                  <a:gd name="T21" fmla="*/ 97 h 180"/>
                  <a:gd name="T22" fmla="*/ 13 w 180"/>
                  <a:gd name="T23" fmla="*/ 97 h 180"/>
                  <a:gd name="T24" fmla="*/ 13 w 180"/>
                  <a:gd name="T25" fmla="*/ 84 h 180"/>
                  <a:gd name="T26" fmla="*/ 36 w 180"/>
                  <a:gd name="T27" fmla="*/ 84 h 180"/>
                  <a:gd name="T28" fmla="*/ 36 w 180"/>
                  <a:gd name="T29" fmla="*/ 97 h 180"/>
                  <a:gd name="T30" fmla="*/ 96 w 180"/>
                  <a:gd name="T31" fmla="*/ 167 h 180"/>
                  <a:gd name="T32" fmla="*/ 83 w 180"/>
                  <a:gd name="T33" fmla="*/ 167 h 180"/>
                  <a:gd name="T34" fmla="*/ 83 w 180"/>
                  <a:gd name="T35" fmla="*/ 145 h 180"/>
                  <a:gd name="T36" fmla="*/ 96 w 180"/>
                  <a:gd name="T37" fmla="*/ 145 h 180"/>
                  <a:gd name="T38" fmla="*/ 96 w 180"/>
                  <a:gd name="T39" fmla="*/ 167 h 180"/>
                  <a:gd name="T40" fmla="*/ 98 w 180"/>
                  <a:gd name="T41" fmla="*/ 89 h 180"/>
                  <a:gd name="T42" fmla="*/ 92 w 180"/>
                  <a:gd name="T43" fmla="*/ 131 h 180"/>
                  <a:gd name="T44" fmla="*/ 81 w 180"/>
                  <a:gd name="T45" fmla="*/ 80 h 180"/>
                  <a:gd name="T46" fmla="*/ 81 w 180"/>
                  <a:gd name="T47" fmla="*/ 80 h 180"/>
                  <a:gd name="T48" fmla="*/ 81 w 180"/>
                  <a:gd name="T49" fmla="*/ 80 h 180"/>
                  <a:gd name="T50" fmla="*/ 81 w 180"/>
                  <a:gd name="T51" fmla="*/ 80 h 180"/>
                  <a:gd name="T52" fmla="*/ 81 w 180"/>
                  <a:gd name="T53" fmla="*/ 80 h 180"/>
                  <a:gd name="T54" fmla="*/ 126 w 180"/>
                  <a:gd name="T55" fmla="*/ 48 h 180"/>
                  <a:gd name="T56" fmla="*/ 98 w 180"/>
                  <a:gd name="T57" fmla="*/ 89 h 180"/>
                  <a:gd name="T58" fmla="*/ 144 w 180"/>
                  <a:gd name="T59" fmla="*/ 97 h 180"/>
                  <a:gd name="T60" fmla="*/ 144 w 180"/>
                  <a:gd name="T61" fmla="*/ 84 h 180"/>
                  <a:gd name="T62" fmla="*/ 166 w 180"/>
                  <a:gd name="T63" fmla="*/ 84 h 180"/>
                  <a:gd name="T64" fmla="*/ 166 w 180"/>
                  <a:gd name="T65" fmla="*/ 97 h 180"/>
                  <a:gd name="T66" fmla="*/ 144 w 180"/>
                  <a:gd name="T67" fmla="*/ 97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80" h="180">
                    <a:moveTo>
                      <a:pt x="90" y="0"/>
                    </a:moveTo>
                    <a:cubicBezTo>
                      <a:pt x="40" y="0"/>
                      <a:pt x="0" y="41"/>
                      <a:pt x="0" y="90"/>
                    </a:cubicBezTo>
                    <a:cubicBezTo>
                      <a:pt x="0" y="140"/>
                      <a:pt x="40" y="180"/>
                      <a:pt x="90" y="180"/>
                    </a:cubicBezTo>
                    <a:cubicBezTo>
                      <a:pt x="140" y="180"/>
                      <a:pt x="180" y="140"/>
                      <a:pt x="180" y="90"/>
                    </a:cubicBezTo>
                    <a:cubicBezTo>
                      <a:pt x="180" y="41"/>
                      <a:pt x="140" y="0"/>
                      <a:pt x="90" y="0"/>
                    </a:cubicBezTo>
                    <a:close/>
                    <a:moveTo>
                      <a:pt x="83" y="14"/>
                    </a:moveTo>
                    <a:cubicBezTo>
                      <a:pt x="96" y="14"/>
                      <a:pt x="96" y="14"/>
                      <a:pt x="96" y="14"/>
                    </a:cubicBezTo>
                    <a:cubicBezTo>
                      <a:pt x="96" y="36"/>
                      <a:pt x="96" y="36"/>
                      <a:pt x="96" y="36"/>
                    </a:cubicBezTo>
                    <a:cubicBezTo>
                      <a:pt x="83" y="36"/>
                      <a:pt x="83" y="36"/>
                      <a:pt x="83" y="36"/>
                    </a:cubicBezTo>
                    <a:lnTo>
                      <a:pt x="83" y="14"/>
                    </a:lnTo>
                    <a:close/>
                    <a:moveTo>
                      <a:pt x="36" y="97"/>
                    </a:moveTo>
                    <a:cubicBezTo>
                      <a:pt x="13" y="97"/>
                      <a:pt x="13" y="97"/>
                      <a:pt x="13" y="97"/>
                    </a:cubicBezTo>
                    <a:cubicBezTo>
                      <a:pt x="13" y="84"/>
                      <a:pt x="13" y="84"/>
                      <a:pt x="13" y="84"/>
                    </a:cubicBezTo>
                    <a:cubicBezTo>
                      <a:pt x="36" y="84"/>
                      <a:pt x="36" y="84"/>
                      <a:pt x="36" y="84"/>
                    </a:cubicBezTo>
                    <a:cubicBezTo>
                      <a:pt x="36" y="97"/>
                      <a:pt x="36" y="97"/>
                      <a:pt x="36" y="97"/>
                    </a:cubicBezTo>
                    <a:close/>
                    <a:moveTo>
                      <a:pt x="96" y="167"/>
                    </a:moveTo>
                    <a:cubicBezTo>
                      <a:pt x="83" y="167"/>
                      <a:pt x="83" y="167"/>
                      <a:pt x="83" y="167"/>
                    </a:cubicBezTo>
                    <a:cubicBezTo>
                      <a:pt x="83" y="145"/>
                      <a:pt x="83" y="145"/>
                      <a:pt x="83" y="145"/>
                    </a:cubicBezTo>
                    <a:cubicBezTo>
                      <a:pt x="96" y="145"/>
                      <a:pt x="96" y="145"/>
                      <a:pt x="96" y="145"/>
                    </a:cubicBezTo>
                    <a:lnTo>
                      <a:pt x="96" y="167"/>
                    </a:lnTo>
                    <a:close/>
                    <a:moveTo>
                      <a:pt x="98" y="89"/>
                    </a:moveTo>
                    <a:cubicBezTo>
                      <a:pt x="92" y="131"/>
                      <a:pt x="92" y="131"/>
                      <a:pt x="92" y="131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126" y="48"/>
                      <a:pt x="126" y="48"/>
                      <a:pt x="126" y="48"/>
                    </a:cubicBezTo>
                    <a:lnTo>
                      <a:pt x="98" y="89"/>
                    </a:lnTo>
                    <a:close/>
                    <a:moveTo>
                      <a:pt x="144" y="97"/>
                    </a:moveTo>
                    <a:cubicBezTo>
                      <a:pt x="144" y="84"/>
                      <a:pt x="144" y="84"/>
                      <a:pt x="144" y="84"/>
                    </a:cubicBezTo>
                    <a:cubicBezTo>
                      <a:pt x="166" y="84"/>
                      <a:pt x="166" y="84"/>
                      <a:pt x="166" y="84"/>
                    </a:cubicBezTo>
                    <a:cubicBezTo>
                      <a:pt x="166" y="97"/>
                      <a:pt x="166" y="97"/>
                      <a:pt x="166" y="97"/>
                    </a:cubicBezTo>
                    <a:lnTo>
                      <a:pt x="144" y="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26" name="îṩlíḍè"/>
            <p:cNvGrpSpPr/>
            <p:nvPr/>
          </p:nvGrpSpPr>
          <p:grpSpPr>
            <a:xfrm>
              <a:off x="7147304" y="4038992"/>
              <a:ext cx="665122" cy="671394"/>
              <a:chOff x="2578100" y="1057275"/>
              <a:chExt cx="504825" cy="509587"/>
            </a:xfrm>
            <a:solidFill>
              <a:schemeClr val="bg1"/>
            </a:solidFill>
          </p:grpSpPr>
          <p:sp>
            <p:nvSpPr>
              <p:cNvPr id="27" name="îš1íḑê"/>
              <p:cNvSpPr/>
              <p:nvPr/>
            </p:nvSpPr>
            <p:spPr bwMode="auto">
              <a:xfrm>
                <a:off x="2709863" y="1274763"/>
                <a:ext cx="130175" cy="49212"/>
              </a:xfrm>
              <a:custGeom>
                <a:avLst/>
                <a:gdLst>
                  <a:gd name="T0" fmla="*/ 82 w 82"/>
                  <a:gd name="T1" fmla="*/ 0 h 31"/>
                  <a:gd name="T2" fmla="*/ 0 w 82"/>
                  <a:gd name="T3" fmla="*/ 0 h 31"/>
                  <a:gd name="T4" fmla="*/ 3 w 82"/>
                  <a:gd name="T5" fmla="*/ 31 h 31"/>
                  <a:gd name="T6" fmla="*/ 80 w 82"/>
                  <a:gd name="T7" fmla="*/ 31 h 31"/>
                  <a:gd name="T8" fmla="*/ 82 w 82"/>
                  <a:gd name="T9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" h="31">
                    <a:moveTo>
                      <a:pt x="82" y="0"/>
                    </a:moveTo>
                    <a:lnTo>
                      <a:pt x="0" y="0"/>
                    </a:lnTo>
                    <a:lnTo>
                      <a:pt x="3" y="31"/>
                    </a:lnTo>
                    <a:lnTo>
                      <a:pt x="80" y="31"/>
                    </a:lnTo>
                    <a:lnTo>
                      <a:pt x="8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iṡľîḍè"/>
              <p:cNvSpPr/>
              <p:nvPr/>
            </p:nvSpPr>
            <p:spPr bwMode="auto">
              <a:xfrm>
                <a:off x="2593975" y="1338263"/>
                <a:ext cx="114300" cy="77787"/>
              </a:xfrm>
              <a:custGeom>
                <a:avLst/>
                <a:gdLst>
                  <a:gd name="T0" fmla="*/ 72 w 72"/>
                  <a:gd name="T1" fmla="*/ 49 h 49"/>
                  <a:gd name="T2" fmla="*/ 68 w 72"/>
                  <a:gd name="T3" fmla="*/ 0 h 49"/>
                  <a:gd name="T4" fmla="*/ 0 w 72"/>
                  <a:gd name="T5" fmla="*/ 0 h 49"/>
                  <a:gd name="T6" fmla="*/ 13 w 72"/>
                  <a:gd name="T7" fmla="*/ 49 h 49"/>
                  <a:gd name="T8" fmla="*/ 72 w 72"/>
                  <a:gd name="T9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49">
                    <a:moveTo>
                      <a:pt x="72" y="49"/>
                    </a:moveTo>
                    <a:lnTo>
                      <a:pt x="68" y="0"/>
                    </a:lnTo>
                    <a:lnTo>
                      <a:pt x="0" y="0"/>
                    </a:lnTo>
                    <a:lnTo>
                      <a:pt x="13" y="49"/>
                    </a:lnTo>
                    <a:lnTo>
                      <a:pt x="72" y="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îṡlîḍè"/>
              <p:cNvSpPr/>
              <p:nvPr/>
            </p:nvSpPr>
            <p:spPr bwMode="auto">
              <a:xfrm>
                <a:off x="2616200" y="1430338"/>
                <a:ext cx="95250" cy="47625"/>
              </a:xfrm>
              <a:custGeom>
                <a:avLst/>
                <a:gdLst>
                  <a:gd name="T0" fmla="*/ 59 w 60"/>
                  <a:gd name="T1" fmla="*/ 0 h 30"/>
                  <a:gd name="T2" fmla="*/ 0 w 60"/>
                  <a:gd name="T3" fmla="*/ 0 h 30"/>
                  <a:gd name="T4" fmla="*/ 8 w 60"/>
                  <a:gd name="T5" fmla="*/ 30 h 30"/>
                  <a:gd name="T6" fmla="*/ 60 w 60"/>
                  <a:gd name="T7" fmla="*/ 30 h 30"/>
                  <a:gd name="T8" fmla="*/ 59 w 6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30">
                    <a:moveTo>
                      <a:pt x="59" y="0"/>
                    </a:moveTo>
                    <a:lnTo>
                      <a:pt x="0" y="0"/>
                    </a:lnTo>
                    <a:lnTo>
                      <a:pt x="8" y="30"/>
                    </a:lnTo>
                    <a:lnTo>
                      <a:pt x="60" y="30"/>
                    </a:lnTo>
                    <a:lnTo>
                      <a:pt x="5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íśļïḑé"/>
              <p:cNvSpPr/>
              <p:nvPr/>
            </p:nvSpPr>
            <p:spPr bwMode="auto">
              <a:xfrm>
                <a:off x="2851150" y="1201738"/>
                <a:ext cx="231775" cy="122237"/>
              </a:xfrm>
              <a:custGeom>
                <a:avLst/>
                <a:gdLst>
                  <a:gd name="T0" fmla="*/ 58 w 114"/>
                  <a:gd name="T1" fmla="*/ 45 h 60"/>
                  <a:gd name="T2" fmla="*/ 82 w 114"/>
                  <a:gd name="T3" fmla="*/ 22 h 60"/>
                  <a:gd name="T4" fmla="*/ 102 w 114"/>
                  <a:gd name="T5" fmla="*/ 22 h 60"/>
                  <a:gd name="T6" fmla="*/ 102 w 114"/>
                  <a:gd name="T7" fmla="*/ 0 h 60"/>
                  <a:gd name="T8" fmla="*/ 77 w 114"/>
                  <a:gd name="T9" fmla="*/ 0 h 60"/>
                  <a:gd name="T10" fmla="*/ 72 w 114"/>
                  <a:gd name="T11" fmla="*/ 2 h 60"/>
                  <a:gd name="T12" fmla="*/ 69 w 114"/>
                  <a:gd name="T13" fmla="*/ 4 h 60"/>
                  <a:gd name="T14" fmla="*/ 40 w 114"/>
                  <a:gd name="T15" fmla="*/ 33 h 60"/>
                  <a:gd name="T16" fmla="*/ 38 w 114"/>
                  <a:gd name="T17" fmla="*/ 36 h 60"/>
                  <a:gd name="T18" fmla="*/ 2 w 114"/>
                  <a:gd name="T19" fmla="*/ 36 h 60"/>
                  <a:gd name="T20" fmla="*/ 0 w 114"/>
                  <a:gd name="T21" fmla="*/ 60 h 60"/>
                  <a:gd name="T22" fmla="*/ 54 w 114"/>
                  <a:gd name="T23" fmla="*/ 60 h 60"/>
                  <a:gd name="T24" fmla="*/ 58 w 114"/>
                  <a:gd name="T25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4" h="60">
                    <a:moveTo>
                      <a:pt x="58" y="45"/>
                    </a:moveTo>
                    <a:cubicBezTo>
                      <a:pt x="66" y="37"/>
                      <a:pt x="74" y="29"/>
                      <a:pt x="82" y="22"/>
                    </a:cubicBezTo>
                    <a:cubicBezTo>
                      <a:pt x="102" y="22"/>
                      <a:pt x="102" y="22"/>
                      <a:pt x="102" y="22"/>
                    </a:cubicBezTo>
                    <a:cubicBezTo>
                      <a:pt x="114" y="22"/>
                      <a:pt x="114" y="0"/>
                      <a:pt x="102" y="0"/>
                    </a:cubicBezTo>
                    <a:cubicBezTo>
                      <a:pt x="77" y="0"/>
                      <a:pt x="77" y="0"/>
                      <a:pt x="77" y="0"/>
                    </a:cubicBezTo>
                    <a:cubicBezTo>
                      <a:pt x="75" y="0"/>
                      <a:pt x="73" y="1"/>
                      <a:pt x="72" y="2"/>
                    </a:cubicBezTo>
                    <a:cubicBezTo>
                      <a:pt x="71" y="2"/>
                      <a:pt x="70" y="3"/>
                      <a:pt x="69" y="4"/>
                    </a:cubicBezTo>
                    <a:cubicBezTo>
                      <a:pt x="59" y="14"/>
                      <a:pt x="50" y="23"/>
                      <a:pt x="40" y="33"/>
                    </a:cubicBezTo>
                    <a:cubicBezTo>
                      <a:pt x="39" y="34"/>
                      <a:pt x="38" y="35"/>
                      <a:pt x="38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54" y="60"/>
                      <a:pt x="54" y="60"/>
                      <a:pt x="54" y="60"/>
                    </a:cubicBezTo>
                    <a:lnTo>
                      <a:pt x="58" y="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îšḷíďe"/>
              <p:cNvSpPr/>
              <p:nvPr/>
            </p:nvSpPr>
            <p:spPr bwMode="auto">
              <a:xfrm>
                <a:off x="2578100" y="1274763"/>
                <a:ext cx="122237" cy="49212"/>
              </a:xfrm>
              <a:custGeom>
                <a:avLst/>
                <a:gdLst>
                  <a:gd name="T0" fmla="*/ 7 w 77"/>
                  <a:gd name="T1" fmla="*/ 31 h 31"/>
                  <a:gd name="T2" fmla="*/ 77 w 77"/>
                  <a:gd name="T3" fmla="*/ 31 h 31"/>
                  <a:gd name="T4" fmla="*/ 74 w 77"/>
                  <a:gd name="T5" fmla="*/ 0 h 31"/>
                  <a:gd name="T6" fmla="*/ 0 w 77"/>
                  <a:gd name="T7" fmla="*/ 0 h 31"/>
                  <a:gd name="T8" fmla="*/ 7 w 77"/>
                  <a:gd name="T9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31">
                    <a:moveTo>
                      <a:pt x="7" y="31"/>
                    </a:moveTo>
                    <a:lnTo>
                      <a:pt x="77" y="31"/>
                    </a:lnTo>
                    <a:lnTo>
                      <a:pt x="74" y="0"/>
                    </a:lnTo>
                    <a:lnTo>
                      <a:pt x="0" y="0"/>
                    </a:lnTo>
                    <a:lnTo>
                      <a:pt x="7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îṣ1îḍè"/>
              <p:cNvSpPr/>
              <p:nvPr/>
            </p:nvSpPr>
            <p:spPr bwMode="auto">
              <a:xfrm>
                <a:off x="2724150" y="1430338"/>
                <a:ext cx="104775" cy="47625"/>
              </a:xfrm>
              <a:custGeom>
                <a:avLst/>
                <a:gdLst>
                  <a:gd name="T0" fmla="*/ 63 w 66"/>
                  <a:gd name="T1" fmla="*/ 30 h 30"/>
                  <a:gd name="T2" fmla="*/ 66 w 66"/>
                  <a:gd name="T3" fmla="*/ 0 h 30"/>
                  <a:gd name="T4" fmla="*/ 0 w 66"/>
                  <a:gd name="T5" fmla="*/ 0 h 30"/>
                  <a:gd name="T6" fmla="*/ 3 w 66"/>
                  <a:gd name="T7" fmla="*/ 30 h 30"/>
                  <a:gd name="T8" fmla="*/ 63 w 66"/>
                  <a:gd name="T9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30">
                    <a:moveTo>
                      <a:pt x="63" y="30"/>
                    </a:moveTo>
                    <a:lnTo>
                      <a:pt x="66" y="0"/>
                    </a:lnTo>
                    <a:lnTo>
                      <a:pt x="0" y="0"/>
                    </a:lnTo>
                    <a:lnTo>
                      <a:pt x="3" y="30"/>
                    </a:lnTo>
                    <a:lnTo>
                      <a:pt x="63" y="3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ísḻîḓê"/>
              <p:cNvSpPr/>
              <p:nvPr/>
            </p:nvSpPr>
            <p:spPr bwMode="auto">
              <a:xfrm>
                <a:off x="2841625" y="1338263"/>
                <a:ext cx="114300" cy="77787"/>
              </a:xfrm>
              <a:custGeom>
                <a:avLst/>
                <a:gdLst>
                  <a:gd name="T0" fmla="*/ 72 w 72"/>
                  <a:gd name="T1" fmla="*/ 0 h 49"/>
                  <a:gd name="T2" fmla="*/ 4 w 72"/>
                  <a:gd name="T3" fmla="*/ 0 h 49"/>
                  <a:gd name="T4" fmla="*/ 0 w 72"/>
                  <a:gd name="T5" fmla="*/ 49 h 49"/>
                  <a:gd name="T6" fmla="*/ 61 w 72"/>
                  <a:gd name="T7" fmla="*/ 49 h 49"/>
                  <a:gd name="T8" fmla="*/ 72 w 72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49">
                    <a:moveTo>
                      <a:pt x="72" y="0"/>
                    </a:moveTo>
                    <a:lnTo>
                      <a:pt x="4" y="0"/>
                    </a:lnTo>
                    <a:lnTo>
                      <a:pt x="0" y="49"/>
                    </a:lnTo>
                    <a:lnTo>
                      <a:pt x="61" y="49"/>
                    </a:lnTo>
                    <a:lnTo>
                      <a:pt x="7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isliḑê"/>
              <p:cNvSpPr/>
              <p:nvPr/>
            </p:nvSpPr>
            <p:spPr bwMode="auto">
              <a:xfrm>
                <a:off x="2838450" y="1430338"/>
                <a:ext cx="95250" cy="47625"/>
              </a:xfrm>
              <a:custGeom>
                <a:avLst/>
                <a:gdLst>
                  <a:gd name="T0" fmla="*/ 60 w 60"/>
                  <a:gd name="T1" fmla="*/ 0 h 30"/>
                  <a:gd name="T2" fmla="*/ 2 w 60"/>
                  <a:gd name="T3" fmla="*/ 0 h 30"/>
                  <a:gd name="T4" fmla="*/ 0 w 60"/>
                  <a:gd name="T5" fmla="*/ 30 h 30"/>
                  <a:gd name="T6" fmla="*/ 53 w 60"/>
                  <a:gd name="T7" fmla="*/ 30 h 30"/>
                  <a:gd name="T8" fmla="*/ 60 w 60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30">
                    <a:moveTo>
                      <a:pt x="60" y="0"/>
                    </a:moveTo>
                    <a:lnTo>
                      <a:pt x="2" y="0"/>
                    </a:lnTo>
                    <a:lnTo>
                      <a:pt x="0" y="30"/>
                    </a:lnTo>
                    <a:lnTo>
                      <a:pt x="53" y="30"/>
                    </a:lnTo>
                    <a:lnTo>
                      <a:pt x="6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iṣľïḑe"/>
              <p:cNvSpPr/>
              <p:nvPr/>
            </p:nvSpPr>
            <p:spPr bwMode="auto">
              <a:xfrm>
                <a:off x="2716213" y="1338263"/>
                <a:ext cx="117475" cy="77787"/>
              </a:xfrm>
              <a:custGeom>
                <a:avLst/>
                <a:gdLst>
                  <a:gd name="T0" fmla="*/ 74 w 74"/>
                  <a:gd name="T1" fmla="*/ 0 h 49"/>
                  <a:gd name="T2" fmla="*/ 0 w 74"/>
                  <a:gd name="T3" fmla="*/ 0 h 49"/>
                  <a:gd name="T4" fmla="*/ 4 w 74"/>
                  <a:gd name="T5" fmla="*/ 49 h 49"/>
                  <a:gd name="T6" fmla="*/ 71 w 74"/>
                  <a:gd name="T7" fmla="*/ 49 h 49"/>
                  <a:gd name="T8" fmla="*/ 74 w 74"/>
                  <a:gd name="T9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49">
                    <a:moveTo>
                      <a:pt x="74" y="0"/>
                    </a:moveTo>
                    <a:lnTo>
                      <a:pt x="0" y="0"/>
                    </a:lnTo>
                    <a:lnTo>
                      <a:pt x="4" y="49"/>
                    </a:lnTo>
                    <a:lnTo>
                      <a:pt x="71" y="49"/>
                    </a:lnTo>
                    <a:lnTo>
                      <a:pt x="7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íŝlíḑé"/>
              <p:cNvSpPr/>
              <p:nvPr/>
            </p:nvSpPr>
            <p:spPr bwMode="auto">
              <a:xfrm>
                <a:off x="2635250" y="1489075"/>
                <a:ext cx="76200" cy="7778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išļíďê"/>
              <p:cNvSpPr/>
              <p:nvPr/>
            </p:nvSpPr>
            <p:spPr bwMode="auto">
              <a:xfrm>
                <a:off x="2838450" y="1489075"/>
                <a:ext cx="77787" cy="77787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íṧ1ïḋe"/>
              <p:cNvSpPr/>
              <p:nvPr/>
            </p:nvSpPr>
            <p:spPr bwMode="auto">
              <a:xfrm>
                <a:off x="2578100" y="1057275"/>
                <a:ext cx="268287" cy="180975"/>
              </a:xfrm>
              <a:custGeom>
                <a:avLst/>
                <a:gdLst>
                  <a:gd name="T0" fmla="*/ 55 w 132"/>
                  <a:gd name="T1" fmla="*/ 79 h 89"/>
                  <a:gd name="T2" fmla="*/ 56 w 132"/>
                  <a:gd name="T3" fmla="*/ 65 h 89"/>
                  <a:gd name="T4" fmla="*/ 132 w 132"/>
                  <a:gd name="T5" fmla="*/ 89 h 89"/>
                  <a:gd name="T6" fmla="*/ 62 w 132"/>
                  <a:gd name="T7" fmla="*/ 14 h 89"/>
                  <a:gd name="T8" fmla="*/ 64 w 132"/>
                  <a:gd name="T9" fmla="*/ 0 h 89"/>
                  <a:gd name="T10" fmla="*/ 0 w 132"/>
                  <a:gd name="T11" fmla="*/ 32 h 89"/>
                  <a:gd name="T12" fmla="*/ 55 w 132"/>
                  <a:gd name="T13" fmla="*/ 79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89">
                    <a:moveTo>
                      <a:pt x="55" y="79"/>
                    </a:moveTo>
                    <a:cubicBezTo>
                      <a:pt x="56" y="65"/>
                      <a:pt x="56" y="65"/>
                      <a:pt x="56" y="65"/>
                    </a:cubicBezTo>
                    <a:cubicBezTo>
                      <a:pt x="112" y="71"/>
                      <a:pt x="132" y="89"/>
                      <a:pt x="132" y="89"/>
                    </a:cubicBezTo>
                    <a:cubicBezTo>
                      <a:pt x="132" y="89"/>
                      <a:pt x="131" y="21"/>
                      <a:pt x="62" y="14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0" y="32"/>
                      <a:pt x="0" y="32"/>
                      <a:pt x="0" y="32"/>
                    </a:cubicBezTo>
                    <a:lnTo>
                      <a:pt x="55" y="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476262" y="353863"/>
            <a:ext cx="3907662" cy="892728"/>
            <a:chOff x="476262" y="353863"/>
            <a:chExt cx="3907662" cy="892728"/>
          </a:xfrm>
        </p:grpSpPr>
        <p:sp>
          <p:nvSpPr>
            <p:cNvPr id="60" name="矩形 59"/>
            <p:cNvSpPr/>
            <p:nvPr/>
          </p:nvSpPr>
          <p:spPr>
            <a:xfrm>
              <a:off x="1572642" y="588124"/>
              <a:ext cx="281128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</a:t>
              </a:r>
              <a:r>
                <a:rPr lang="zh-CN" altLang="en-US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tarry </a:t>
              </a:r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Man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62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10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0000" r="-3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PART-02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准备工作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25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grpSp>
        <p:nvGrpSpPr>
          <p:cNvPr id="19" name="组合 18"/>
          <p:cNvGrpSpPr/>
          <p:nvPr/>
        </p:nvGrpSpPr>
        <p:grpSpPr>
          <a:xfrm>
            <a:off x="6714" y="4740319"/>
            <a:ext cx="12192000" cy="4459605"/>
            <a:chOff x="0" y="1628800"/>
            <a:chExt cx="12192000" cy="5229200"/>
          </a:xfr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-60000"/>
            </a:stretch>
          </a:blipFill>
        </p:grpSpPr>
        <p:sp>
          <p:nvSpPr>
            <p:cNvPr id="4" name="išḷíďé"/>
            <p:cNvSpPr/>
            <p:nvPr/>
          </p:nvSpPr>
          <p:spPr bwMode="auto">
            <a:xfrm>
              <a:off x="0" y="3429000"/>
              <a:ext cx="12192000" cy="342900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endParaRPr>
            </a:p>
          </p:txBody>
        </p:sp>
        <p:sp>
          <p:nvSpPr>
            <p:cNvPr id="5" name="ïṧ1iḍè"/>
            <p:cNvSpPr/>
            <p:nvPr/>
          </p:nvSpPr>
          <p:spPr bwMode="auto">
            <a:xfrm>
              <a:off x="5195900" y="1628800"/>
              <a:ext cx="1800200" cy="1800200"/>
            </a:xfrm>
            <a:prstGeom prst="diamond">
              <a:avLst/>
            </a:prstGeom>
            <a:grpFill/>
            <a:ln w="28575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endParaRPr>
            </a:p>
          </p:txBody>
        </p:sp>
        <p:sp>
          <p:nvSpPr>
            <p:cNvPr id="6" name="îṥļîḍê"/>
            <p:cNvSpPr/>
            <p:nvPr/>
          </p:nvSpPr>
          <p:spPr bwMode="auto">
            <a:xfrm>
              <a:off x="5195900" y="3429000"/>
              <a:ext cx="1800200" cy="1800200"/>
            </a:xfrm>
            <a:prstGeom prst="diamond">
              <a:avLst/>
            </a:prstGeom>
            <a:grpFill/>
            <a:ln w="28575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endParaRPr>
            </a:p>
          </p:txBody>
        </p:sp>
        <p:sp>
          <p:nvSpPr>
            <p:cNvPr id="7" name="íSḻíḋè"/>
            <p:cNvSpPr/>
            <p:nvPr/>
          </p:nvSpPr>
          <p:spPr bwMode="auto">
            <a:xfrm>
              <a:off x="6102714" y="2528900"/>
              <a:ext cx="1800200" cy="1800200"/>
            </a:xfrm>
            <a:prstGeom prst="diamond">
              <a:avLst/>
            </a:prstGeom>
            <a:grpFill/>
            <a:ln w="28575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endParaRPr>
            </a:p>
          </p:txBody>
        </p:sp>
        <p:sp>
          <p:nvSpPr>
            <p:cNvPr id="8" name="íšlîḋè"/>
            <p:cNvSpPr/>
            <p:nvPr/>
          </p:nvSpPr>
          <p:spPr bwMode="auto">
            <a:xfrm>
              <a:off x="4289086" y="2528900"/>
              <a:ext cx="1800200" cy="1800200"/>
            </a:xfrm>
            <a:prstGeom prst="diamond">
              <a:avLst/>
            </a:prstGeom>
            <a:grpFill/>
            <a:ln w="28575">
              <a:solidFill>
                <a:schemeClr val="bg1"/>
              </a:solidFill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endParaRPr>
            </a:p>
          </p:txBody>
        </p:sp>
      </p:grpSp>
      <p:sp>
        <p:nvSpPr>
          <p:cNvPr id="9" name="îśļîḍè"/>
          <p:cNvSpPr/>
          <p:nvPr/>
        </p:nvSpPr>
        <p:spPr bwMode="auto">
          <a:xfrm>
            <a:off x="4158498" y="1484784"/>
            <a:ext cx="3888432" cy="3888432"/>
          </a:xfrm>
          <a:prstGeom prst="diamond">
            <a:avLst/>
          </a:prstGeom>
          <a:noFill/>
          <a:ln w="12700">
            <a:solidFill>
              <a:schemeClr val="bg1"/>
            </a:solidFill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+mn-ea"/>
              <a:cs typeface="+mn-cs"/>
            </a:endParaRPr>
          </a:p>
        </p:txBody>
      </p:sp>
      <p:sp>
        <p:nvSpPr>
          <p:cNvPr id="10" name="ïśḻîḋê"/>
          <p:cNvSpPr txBox="1"/>
          <p:nvPr/>
        </p:nvSpPr>
        <p:spPr>
          <a:xfrm>
            <a:off x="241461" y="5693208"/>
            <a:ext cx="11709078" cy="647477"/>
          </a:xfrm>
          <a:prstGeom prst="rect">
            <a:avLst/>
          </a:prstGeom>
          <a:noFill/>
        </p:spPr>
        <p:txBody>
          <a:bodyPr wrap="square" anchor="t" anchorCtr="1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" name="íśḷíďê"/>
          <p:cNvSpPr/>
          <p:nvPr/>
        </p:nvSpPr>
        <p:spPr bwMode="auto">
          <a:xfrm>
            <a:off x="1022074" y="1771824"/>
            <a:ext cx="10174707" cy="16929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/>
          <a:lstStyle/>
          <a:p>
            <a:pPr lvl="1" algn="ctr">
              <a:lnSpc>
                <a:spcPts val="2000"/>
              </a:lnSpc>
              <a:spcBef>
                <a:spcPts val="1800"/>
              </a:spcBef>
              <a:spcAft>
                <a:spcPts val="1800"/>
              </a:spcAft>
              <a:buSzPts val="1400"/>
            </a:pPr>
            <a:r>
              <a:rPr lang="zh-CN" altLang="zh-CN" sz="2800" kern="100" dirty="0">
                <a:effectLst/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选题背景</a:t>
            </a:r>
            <a:endParaRPr lang="zh-CN" altLang="zh-CN" sz="2800" kern="100" dirty="0">
              <a:effectLst/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000" kern="100" dirty="0">
                <a:effectLst/>
                <a:ea typeface="等线" panose="02010600030101010101" charset="-122"/>
                <a:cs typeface="Times New Roman" panose="02020603050405020304" pitchFamily="18" charset="0"/>
              </a:rPr>
              <a:t>	</a:t>
            </a:r>
            <a:r>
              <a:rPr lang="zh-CN" altLang="zh-CN" sz="2400" kern="100" dirty="0">
                <a:effectLst/>
                <a:ea typeface="等线" panose="02010600030101010101" charset="-122"/>
                <a:cs typeface="Times New Roman" panose="02020603050405020304" pitchFamily="18" charset="0"/>
              </a:rPr>
              <a:t>随着互联网金融的兴起，人们需要在各种终端中录入银行卡号，并绑定银行卡从而进行资金交易，在卡号的录入过程中，需要对拍摄或者预先保存的银行卡图像进行卡号识别，从而将识别结果实现录入。银行卡号识别方法首先将银行卡图像进行灰度化、二值化等预处理，再定位银行卡号，最后对银行卡号进行数字识别</a:t>
            </a:r>
            <a:r>
              <a:rPr lang="zh-CN" altLang="en-US" sz="2400" kern="100" dirty="0">
                <a:effectLst/>
                <a:ea typeface="等线" panose="02010600030101010101" charset="-122"/>
                <a:cs typeface="Times New Roman" panose="02020603050405020304" pitchFamily="18" charset="0"/>
              </a:rPr>
              <a:t>。</a:t>
            </a: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2" name="îŝľîḋé"/>
          <p:cNvSpPr txBox="1"/>
          <p:nvPr/>
        </p:nvSpPr>
        <p:spPr bwMode="auto">
          <a:xfrm>
            <a:off x="1142267" y="1176212"/>
            <a:ext cx="3672408" cy="688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76262" y="353863"/>
            <a:ext cx="3907662" cy="892728"/>
            <a:chOff x="476262" y="353863"/>
            <a:chExt cx="3907662" cy="892728"/>
          </a:xfrm>
        </p:grpSpPr>
        <p:sp>
          <p:nvSpPr>
            <p:cNvPr id="22" name="矩形 21"/>
            <p:cNvSpPr/>
            <p:nvPr/>
          </p:nvSpPr>
          <p:spPr>
            <a:xfrm>
              <a:off x="1572642" y="588124"/>
              <a:ext cx="281128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6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C830CC"/>
                      </a:gs>
                      <a:gs pos="50000">
                        <a:srgbClr val="4EA6DC"/>
                      </a:gs>
                      <a:gs pos="100000">
                        <a:srgbClr val="4775E7"/>
                      </a:gs>
                    </a:gsLst>
                    <a:lin ang="8100000" scaled="1"/>
                    <a:tileRect/>
                  </a:gra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charset="-122"/>
                  <a:cs typeface="Aharoni" panose="02010803020104030203" pitchFamily="2" charset="-79"/>
                </a:rPr>
                <a:t>S</a:t>
              </a:r>
              <a:r>
                <a:rPr kumimoji="0" lang="zh-CN" altLang="en-US" sz="2800" b="0" i="0" u="none" strike="noStrike" kern="1200" cap="none" spc="600" normalizeH="0" baseline="0" noProof="0" dirty="0">
                  <a:ln>
                    <a:noFill/>
                  </a:ln>
                  <a:gradFill>
                    <a:gsLst>
                      <a:gs pos="0">
                        <a:srgbClr val="C830CC"/>
                      </a:gs>
                      <a:gs pos="50000">
                        <a:srgbClr val="4EA6DC"/>
                      </a:gs>
                      <a:gs pos="100000">
                        <a:srgbClr val="4775E7"/>
                      </a:gs>
                    </a:gsLst>
                    <a:lin ang="8100000" scaled="1"/>
                  </a:gra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charset="-122"/>
                  <a:cs typeface="Aharoni" panose="02010803020104030203" pitchFamily="2" charset="-79"/>
                </a:rPr>
                <a:t>tarry </a:t>
              </a:r>
              <a:r>
                <a:rPr kumimoji="0" lang="en-US" altLang="zh-CN" sz="2800" b="0" i="0" u="none" strike="noStrike" kern="1200" cap="none" spc="600" normalizeH="0" baseline="0" noProof="0" dirty="0">
                  <a:ln>
                    <a:noFill/>
                  </a:ln>
                  <a:gradFill>
                    <a:gsLst>
                      <a:gs pos="0">
                        <a:srgbClr val="C830CC"/>
                      </a:gs>
                      <a:gs pos="50000">
                        <a:srgbClr val="4EA6DC"/>
                      </a:gs>
                      <a:gs pos="100000">
                        <a:srgbClr val="4775E7"/>
                      </a:gs>
                    </a:gsLst>
                    <a:lin ang="8100000" scaled="1"/>
                  </a:gra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charset="-122"/>
                  <a:cs typeface="Aharoni" panose="02010803020104030203" pitchFamily="2" charset="-79"/>
                </a:rPr>
                <a:t>Man</a:t>
              </a:r>
              <a:endParaRPr kumimoji="0" lang="zh-CN" altLang="en-US" sz="2800" b="0" i="0" u="none" strike="noStrike" kern="1200" cap="none" spc="600" normalizeH="0" baseline="0" noProof="0" dirty="0">
                <a:ln>
                  <a:noFill/>
                </a:ln>
                <a:gradFill>
                  <a:gsLst>
                    <a:gs pos="0">
                      <a:srgbClr val="C830CC"/>
                    </a:gs>
                    <a:gs pos="50000">
                      <a:srgbClr val="4EA6DC"/>
                    </a:gs>
                    <a:gs pos="100000">
                      <a:srgbClr val="4775E7"/>
                    </a:gs>
                  </a:gsLst>
                  <a:lin ang="8100000" scaled="1"/>
                </a:gradFill>
                <a:effectLst/>
                <a:uLnTx/>
                <a:uFillTx/>
                <a:latin typeface="Aharoni" panose="02010803020104030203" pitchFamily="2" charset="-79"/>
                <a:ea typeface="等线" panose="02010600030101010101" charset="-122"/>
                <a:cs typeface="Aharoni" panose="02010803020104030203" pitchFamily="2" charset="-79"/>
              </a:endParaRPr>
            </a:p>
          </p:txBody>
        </p:sp>
        <p:sp>
          <p:nvSpPr>
            <p:cNvPr id="23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3" name="57c0f5d7-e666-482c-af74-2cc1a97ea22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-7903"/>
            <a:ext cx="12192000" cy="6873805"/>
            <a:chOff x="0" y="-712192"/>
            <a:chExt cx="12192000" cy="6873805"/>
          </a:xfrm>
        </p:grpSpPr>
        <p:sp>
          <p:nvSpPr>
            <p:cNvPr id="4" name="ïṩḻiḍé"/>
            <p:cNvSpPr/>
            <p:nvPr/>
          </p:nvSpPr>
          <p:spPr>
            <a:xfrm>
              <a:off x="0" y="-712192"/>
              <a:ext cx="12192000" cy="6873805"/>
            </a:xfrm>
            <a:prstGeom prst="rect">
              <a:avLst/>
            </a:prstGeom>
            <a:blipFill dpi="0"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endParaRPr>
            </a:p>
          </p:txBody>
        </p:sp>
        <p:sp>
          <p:nvSpPr>
            <p:cNvPr id="5" name="iṡļîḍé"/>
            <p:cNvSpPr/>
            <p:nvPr/>
          </p:nvSpPr>
          <p:spPr>
            <a:xfrm>
              <a:off x="4102100" y="929737"/>
              <a:ext cx="7315200" cy="1719263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endParaRPr>
            </a:p>
          </p:txBody>
        </p:sp>
        <p:sp>
          <p:nvSpPr>
            <p:cNvPr id="6" name="ïsļidé"/>
            <p:cNvSpPr/>
            <p:nvPr/>
          </p:nvSpPr>
          <p:spPr>
            <a:xfrm>
              <a:off x="1303719" y="934011"/>
              <a:ext cx="2476500" cy="3581400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endParaRPr>
            </a:p>
          </p:txBody>
        </p:sp>
        <p:sp>
          <p:nvSpPr>
            <p:cNvPr id="7" name="išľîḑé"/>
            <p:cNvSpPr/>
            <p:nvPr/>
          </p:nvSpPr>
          <p:spPr>
            <a:xfrm>
              <a:off x="4337279" y="2012327"/>
              <a:ext cx="1427974" cy="246221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1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C830CC"/>
                    </a:gs>
                    <a:gs pos="52000">
                      <a:srgbClr val="4EA6DC"/>
                    </a:gs>
                    <a:gs pos="100000">
                      <a:srgbClr val="4775E7"/>
                    </a:gs>
                  </a:gsLst>
                  <a:lin ang="0" scaled="1"/>
                </a:gra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8" name="îšľiḓe"/>
            <p:cNvSpPr txBox="1"/>
            <p:nvPr/>
          </p:nvSpPr>
          <p:spPr>
            <a:xfrm>
              <a:off x="4337279" y="2258548"/>
              <a:ext cx="2224314" cy="745473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9" name="ïşlíďê"/>
            <p:cNvSpPr/>
            <p:nvPr/>
          </p:nvSpPr>
          <p:spPr>
            <a:xfrm>
              <a:off x="1707788" y="2526566"/>
              <a:ext cx="716476" cy="1661993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54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C830CC"/>
                    </a:gs>
                    <a:gs pos="52000">
                      <a:srgbClr val="4EA6DC"/>
                    </a:gs>
                    <a:gs pos="100000">
                      <a:srgbClr val="4775E7"/>
                    </a:gs>
                  </a:gsLst>
                  <a:lin ang="0" scaled="1"/>
                </a:gra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10" name="íṧḷidé"/>
            <p:cNvSpPr/>
            <p:nvPr/>
          </p:nvSpPr>
          <p:spPr>
            <a:xfrm>
              <a:off x="1672710" y="3489746"/>
              <a:ext cx="786631" cy="47288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52000">
                  <a:schemeClr val="accent3"/>
                </a:gs>
                <a:gs pos="100000">
                  <a:schemeClr val="accent4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endParaRPr>
            </a:p>
          </p:txBody>
        </p:sp>
        <p:sp>
          <p:nvSpPr>
            <p:cNvPr id="11" name="iṩ1îďe"/>
            <p:cNvSpPr/>
            <p:nvPr/>
          </p:nvSpPr>
          <p:spPr>
            <a:xfrm>
              <a:off x="4095750" y="2724711"/>
              <a:ext cx="7315200" cy="1719263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+mn-ea"/>
                <a:cs typeface="+mn-cs"/>
              </a:endParaRPr>
            </a:p>
          </p:txBody>
        </p:sp>
        <p:sp>
          <p:nvSpPr>
            <p:cNvPr id="13" name="iśḻíḍé"/>
            <p:cNvSpPr txBox="1"/>
            <p:nvPr/>
          </p:nvSpPr>
          <p:spPr>
            <a:xfrm>
              <a:off x="4462101" y="1111344"/>
              <a:ext cx="6520815" cy="3197860"/>
            </a:xfrm>
            <a:prstGeom prst="rect">
              <a:avLst/>
            </a:prstGeom>
            <a:noFill/>
          </p:spPr>
          <p:txBody>
            <a:bodyPr wrap="square" lIns="0" tIns="0" rIns="0" bIns="0" anchor="ctr" anchorCtr="0"/>
            <a:lstStyle/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rPr>
                <a:t>原理：</a:t>
              </a:r>
              <a:r>
                <a:rPr lang="zh-CN" altLang="zh-CN" sz="2400" kern="100" dirty="0">
                  <a:effectLst/>
                  <a:ea typeface="等线" panose="02010600030101010101" charset="-122"/>
                  <a:cs typeface="Times New Roman" panose="02020603050405020304" pitchFamily="18" charset="0"/>
                </a:rPr>
                <a:t>在图像预处理的基础上，图像灰化，二值化，找到所有轮廓并将轮廓画出，对找到的轮廓排序</a:t>
              </a:r>
              <a:r>
                <a:rPr lang="en-US" altLang="zh-CN" sz="2400" kern="100" dirty="0">
                  <a:effectLst/>
                  <a:ea typeface="等线" panose="02010600030101010101" charset="-122"/>
                  <a:cs typeface="Times New Roman" panose="02020603050405020304" pitchFamily="18" charset="0"/>
                </a:rPr>
                <a:t>,</a:t>
              </a:r>
              <a:r>
                <a:rPr lang="zh-CN" altLang="zh-CN" sz="2400" kern="100" dirty="0">
                  <a:effectLst/>
                  <a:ea typeface="等线" panose="02010600030101010101" charset="-122"/>
                  <a:cs typeface="Times New Roman" panose="02020603050405020304" pitchFamily="18" charset="0"/>
                </a:rPr>
                <a:t>得到轮廓集合，再将每个数字制成一个模板。最后，用模板匹配识别字符以获得银行卡号</a:t>
              </a:r>
              <a:r>
                <a:rPr lang="zh-CN" altLang="zh-CN" sz="1800" kern="100" dirty="0">
                  <a:effectLst/>
                  <a:ea typeface="等线" panose="02010600030101010101" charset="-122"/>
                  <a:cs typeface="Times New Roman" panose="02020603050405020304" pitchFamily="18" charset="0"/>
                </a:rPr>
                <a:t>。</a:t>
              </a:r>
              <a:endParaRPr kumimoji="0" lang="zh-CN" altLang="en-US" sz="24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94438" y="86733"/>
            <a:ext cx="3907662" cy="892728"/>
            <a:chOff x="476262" y="353863"/>
            <a:chExt cx="3907662" cy="892728"/>
          </a:xfrm>
        </p:grpSpPr>
        <p:sp>
          <p:nvSpPr>
            <p:cNvPr id="18" name="矩形 17"/>
            <p:cNvSpPr/>
            <p:nvPr/>
          </p:nvSpPr>
          <p:spPr>
            <a:xfrm>
              <a:off x="1572642" y="588124"/>
              <a:ext cx="281128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0" i="0" u="none" strike="noStrike" kern="1200" cap="none" spc="60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C830CC"/>
                      </a:gs>
                      <a:gs pos="50000">
                        <a:srgbClr val="4EA6DC"/>
                      </a:gs>
                      <a:gs pos="100000">
                        <a:srgbClr val="4775E7"/>
                      </a:gs>
                    </a:gsLst>
                    <a:lin ang="8100000" scaled="1"/>
                    <a:tileRect/>
                  </a:gra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charset="-122"/>
                  <a:cs typeface="Aharoni" panose="02010803020104030203" pitchFamily="2" charset="-79"/>
                </a:rPr>
                <a:t>S</a:t>
              </a:r>
              <a:r>
                <a:rPr kumimoji="0" lang="zh-CN" altLang="en-US" sz="2800" b="0" i="0" u="none" strike="noStrike" kern="1200" cap="none" spc="600" normalizeH="0" baseline="0" noProof="0" dirty="0">
                  <a:ln>
                    <a:noFill/>
                  </a:ln>
                  <a:gradFill>
                    <a:gsLst>
                      <a:gs pos="0">
                        <a:srgbClr val="C830CC"/>
                      </a:gs>
                      <a:gs pos="50000">
                        <a:srgbClr val="4EA6DC"/>
                      </a:gs>
                      <a:gs pos="100000">
                        <a:srgbClr val="4775E7"/>
                      </a:gs>
                    </a:gsLst>
                    <a:lin ang="8100000" scaled="1"/>
                  </a:gra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charset="-122"/>
                  <a:cs typeface="Aharoni" panose="02010803020104030203" pitchFamily="2" charset="-79"/>
                </a:rPr>
                <a:t>tarry </a:t>
              </a:r>
              <a:r>
                <a:rPr kumimoji="0" lang="en-US" altLang="zh-CN" sz="2800" b="0" i="0" u="none" strike="noStrike" kern="1200" cap="none" spc="600" normalizeH="0" baseline="0" noProof="0" dirty="0">
                  <a:ln>
                    <a:noFill/>
                  </a:ln>
                  <a:gradFill>
                    <a:gsLst>
                      <a:gs pos="0">
                        <a:srgbClr val="C830CC"/>
                      </a:gs>
                      <a:gs pos="50000">
                        <a:srgbClr val="4EA6DC"/>
                      </a:gs>
                      <a:gs pos="100000">
                        <a:srgbClr val="4775E7"/>
                      </a:gs>
                    </a:gsLst>
                    <a:lin ang="8100000" scaled="1"/>
                  </a:gra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charset="-122"/>
                  <a:cs typeface="Aharoni" panose="02010803020104030203" pitchFamily="2" charset="-79"/>
                </a:rPr>
                <a:t>Man</a:t>
              </a:r>
              <a:endParaRPr kumimoji="0" lang="zh-CN" altLang="en-US" sz="2800" b="0" i="0" u="none" strike="noStrike" kern="1200" cap="none" spc="600" normalizeH="0" baseline="0" noProof="0" dirty="0">
                <a:ln>
                  <a:noFill/>
                </a:ln>
                <a:gradFill>
                  <a:gsLst>
                    <a:gs pos="0">
                      <a:srgbClr val="C830CC"/>
                    </a:gs>
                    <a:gs pos="50000">
                      <a:srgbClr val="4EA6DC"/>
                    </a:gs>
                    <a:gs pos="100000">
                      <a:srgbClr val="4775E7"/>
                    </a:gs>
                  </a:gsLst>
                  <a:lin ang="8100000" scaled="1"/>
                </a:gradFill>
                <a:effectLst/>
                <a:uLnTx/>
                <a:uFillTx/>
                <a:latin typeface="Aharoni" panose="02010803020104030203" pitchFamily="2" charset="-79"/>
                <a:ea typeface="等线" panose="02010600030101010101" charset="-122"/>
                <a:cs typeface="Aharoni" panose="02010803020104030203" pitchFamily="2" charset="-79"/>
              </a:endParaRPr>
            </a:p>
          </p:txBody>
        </p:sp>
        <p:sp>
          <p:nvSpPr>
            <p:cNvPr id="19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sp>
        <p:nvSpPr>
          <p:cNvPr id="14" name="îšľiḓe"/>
          <p:cNvSpPr txBox="1"/>
          <p:nvPr/>
        </p:nvSpPr>
        <p:spPr>
          <a:xfrm>
            <a:off x="4462101" y="2439748"/>
            <a:ext cx="2224314" cy="745473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3" name="57c0f5d7-e666-482c-af74-2cc1a97ea22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-15805"/>
            <a:ext cx="12192000" cy="6873805"/>
            <a:chOff x="0" y="-15805"/>
            <a:chExt cx="12192000" cy="6873805"/>
          </a:xfrm>
        </p:grpSpPr>
        <p:sp>
          <p:nvSpPr>
            <p:cNvPr id="4" name="ïṩḻiḍé"/>
            <p:cNvSpPr/>
            <p:nvPr/>
          </p:nvSpPr>
          <p:spPr>
            <a:xfrm>
              <a:off x="0" y="-15805"/>
              <a:ext cx="12192000" cy="6873805"/>
            </a:xfrm>
            <a:prstGeom prst="rect">
              <a:avLst/>
            </a:prstGeom>
            <a:blipFill dpi="0"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5" name="iṡļîḍé"/>
            <p:cNvSpPr/>
            <p:nvPr/>
          </p:nvSpPr>
          <p:spPr>
            <a:xfrm>
              <a:off x="3975100" y="1638300"/>
              <a:ext cx="7315200" cy="1719263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6" name="ïsļidé"/>
            <p:cNvSpPr/>
            <p:nvPr/>
          </p:nvSpPr>
          <p:spPr>
            <a:xfrm>
              <a:off x="901700" y="1638300"/>
              <a:ext cx="2476500" cy="3581400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7" name="išľîḑé"/>
            <p:cNvSpPr/>
            <p:nvPr/>
          </p:nvSpPr>
          <p:spPr>
            <a:xfrm>
              <a:off x="4337279" y="2012327"/>
              <a:ext cx="1427974" cy="246221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lvl="0" defTabSz="914400">
                <a:defRPr/>
              </a:pPr>
              <a:endParaRPr lang="zh-CN" altLang="en-US" sz="1600" b="1">
                <a:gradFill>
                  <a:gsLst>
                    <a:gs pos="0">
                      <a:schemeClr val="accent2"/>
                    </a:gs>
                    <a:gs pos="52000">
                      <a:schemeClr val="accent3"/>
                    </a:gs>
                    <a:gs pos="100000">
                      <a:schemeClr val="accent4"/>
                    </a:gs>
                  </a:gsLst>
                  <a:lin ang="0" scaled="1"/>
                </a:gradFill>
              </a:endParaRPr>
            </a:p>
          </p:txBody>
        </p:sp>
        <p:sp>
          <p:nvSpPr>
            <p:cNvPr id="8" name="îšľiḓe"/>
            <p:cNvSpPr txBox="1"/>
            <p:nvPr/>
          </p:nvSpPr>
          <p:spPr>
            <a:xfrm>
              <a:off x="4337279" y="2258548"/>
              <a:ext cx="2224314" cy="745473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 defTabSz="914400">
                <a:lnSpc>
                  <a:spcPct val="120000"/>
                </a:lnSpc>
                <a:defRPr/>
              </a:pPr>
              <a:endParaRPr lang="zh-CN" altLang="en-US" sz="1050"/>
            </a:p>
          </p:txBody>
        </p:sp>
        <p:sp>
          <p:nvSpPr>
            <p:cNvPr id="9" name="ïşlíďê"/>
            <p:cNvSpPr/>
            <p:nvPr/>
          </p:nvSpPr>
          <p:spPr>
            <a:xfrm>
              <a:off x="1707788" y="2526566"/>
              <a:ext cx="716476" cy="1661993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lvl="0" defTabSz="914400">
                <a:defRPr/>
              </a:pPr>
              <a:endParaRPr lang="en-US" altLang="zh-CN" sz="5400" b="1" dirty="0">
                <a:gradFill>
                  <a:gsLst>
                    <a:gs pos="0">
                      <a:schemeClr val="accent2"/>
                    </a:gs>
                    <a:gs pos="52000">
                      <a:schemeClr val="accent3"/>
                    </a:gs>
                    <a:gs pos="100000">
                      <a:schemeClr val="accent4"/>
                    </a:gs>
                  </a:gsLst>
                  <a:lin ang="0" scaled="1"/>
                </a:gradFill>
              </a:endParaRPr>
            </a:p>
          </p:txBody>
        </p:sp>
        <p:sp>
          <p:nvSpPr>
            <p:cNvPr id="10" name="íṧḷidé"/>
            <p:cNvSpPr/>
            <p:nvPr/>
          </p:nvSpPr>
          <p:spPr>
            <a:xfrm>
              <a:off x="1672710" y="3489746"/>
              <a:ext cx="786631" cy="47288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52000">
                  <a:schemeClr val="accent3"/>
                </a:gs>
                <a:gs pos="100000">
                  <a:schemeClr val="accent4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1" name="iṩ1îďe"/>
            <p:cNvSpPr/>
            <p:nvPr/>
          </p:nvSpPr>
          <p:spPr>
            <a:xfrm>
              <a:off x="3975100" y="3500437"/>
              <a:ext cx="7315200" cy="1719263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13" name="iśḻíḍé"/>
            <p:cNvSpPr txBox="1"/>
            <p:nvPr/>
          </p:nvSpPr>
          <p:spPr>
            <a:xfrm>
              <a:off x="4236085" y="1815535"/>
              <a:ext cx="6520815" cy="3197860"/>
            </a:xfrm>
            <a:prstGeom prst="rect">
              <a:avLst/>
            </a:prstGeom>
            <a:noFill/>
          </p:spPr>
          <p:txBody>
            <a:bodyPr wrap="square" lIns="0" tIns="0" rIns="0" bIns="0" anchor="ctr" anchorCtr="0"/>
            <a:lstStyle/>
            <a:p>
              <a:pPr defTabSz="914400">
                <a:lnSpc>
                  <a:spcPct val="120000"/>
                </a:lnSpc>
                <a:defRPr/>
              </a:pPr>
              <a:r>
                <a:rPr lang="zh-CN" altLang="en-US" sz="2400" dirty="0"/>
                <a:t>步骤：</a:t>
              </a:r>
              <a:endParaRPr lang="zh-CN" altLang="en-US" sz="2400" dirty="0"/>
            </a:p>
            <a:p>
              <a:pPr defTabSz="914400">
                <a:lnSpc>
                  <a:spcPct val="120000"/>
                </a:lnSpc>
                <a:defRPr/>
              </a:pPr>
              <a:r>
                <a:rPr lang="zh-CN" altLang="en-US" sz="2400" dirty="0"/>
                <a:t>1、转为为灰度图像</a:t>
              </a:r>
              <a:endParaRPr lang="zh-CN" altLang="en-US" sz="2400" dirty="0"/>
            </a:p>
            <a:p>
              <a:pPr defTabSz="914400">
                <a:lnSpc>
                  <a:spcPct val="120000"/>
                </a:lnSpc>
                <a:defRPr/>
              </a:pPr>
              <a:r>
                <a:rPr lang="zh-CN" altLang="en-US" sz="2400" dirty="0"/>
                <a:t>2、转化为二值图像，才能做轮廓检测</a:t>
              </a:r>
              <a:endParaRPr lang="zh-CN" altLang="en-US" sz="2400" dirty="0"/>
            </a:p>
            <a:p>
              <a:pPr defTabSz="914400">
                <a:lnSpc>
                  <a:spcPct val="120000"/>
                </a:lnSpc>
                <a:defRPr/>
              </a:pPr>
              <a:r>
                <a:rPr lang="zh-CN" altLang="en-US" sz="2400" dirty="0"/>
                <a:t>3、根据轮廓的长宽比例的不同，过滤掉一些银行卡上无用的干扰信息</a:t>
              </a:r>
              <a:endParaRPr lang="zh-CN" altLang="en-US" sz="2400" dirty="0"/>
            </a:p>
            <a:p>
              <a:pPr defTabSz="914400">
                <a:lnSpc>
                  <a:spcPct val="120000"/>
                </a:lnSpc>
                <a:defRPr/>
              </a:pPr>
              <a:r>
                <a:rPr lang="zh-CN" altLang="en-US" sz="2400" dirty="0"/>
                <a:t>4、上面的步骤仅能得到一些大致的轮廓，还需做一些形态学操作，然后对数字进行拆分，得到更为精确的数字信息</a:t>
              </a:r>
              <a:endParaRPr lang="zh-CN" altLang="en-US" sz="2400" dirty="0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76262" y="353863"/>
            <a:ext cx="3907662" cy="892728"/>
            <a:chOff x="476262" y="353863"/>
            <a:chExt cx="3907662" cy="892728"/>
          </a:xfrm>
        </p:grpSpPr>
        <p:sp>
          <p:nvSpPr>
            <p:cNvPr id="18" name="矩形 17"/>
            <p:cNvSpPr/>
            <p:nvPr/>
          </p:nvSpPr>
          <p:spPr>
            <a:xfrm>
              <a:off x="1572642" y="588124"/>
              <a:ext cx="281128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spc="600" dirty="0">
                  <a:gradFill flip="none" rotWithShape="1"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  <a:tileRect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S</a:t>
              </a:r>
              <a:r>
                <a:rPr lang="zh-CN" altLang="en-US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tarry </a:t>
              </a:r>
              <a:r>
                <a:rPr lang="en-US" altLang="zh-CN" sz="2800" spc="600" dirty="0">
                  <a:gradFill>
                    <a:gsLst>
                      <a:gs pos="0">
                        <a:schemeClr val="accent2"/>
                      </a:gs>
                      <a:gs pos="50000">
                        <a:schemeClr val="accent3"/>
                      </a:gs>
                      <a:gs pos="100000">
                        <a:schemeClr val="accent4"/>
                      </a:gs>
                    </a:gsLst>
                    <a:lin ang="8100000" scaled="1"/>
                  </a:gradFill>
                  <a:latin typeface="Aharoni" panose="02010803020104030203" pitchFamily="2" charset="-79"/>
                  <a:cs typeface="Aharoni" panose="02010803020104030203" pitchFamily="2" charset="-79"/>
                </a:rPr>
                <a:t>Man</a:t>
              </a:r>
              <a:endParaRPr lang="zh-CN" altLang="en-US" sz="2800" spc="600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  <p:sp>
          <p:nvSpPr>
            <p:cNvPr id="19" name="wind-rose_335237"/>
            <p:cNvSpPr>
              <a:spLocks noChangeAspect="1"/>
            </p:cNvSpPr>
            <p:nvPr/>
          </p:nvSpPr>
          <p:spPr bwMode="auto">
            <a:xfrm>
              <a:off x="476262" y="353863"/>
              <a:ext cx="894080" cy="892728"/>
            </a:xfrm>
            <a:custGeom>
              <a:avLst/>
              <a:gdLst>
                <a:gd name="T0" fmla="*/ 5007 w 6827"/>
                <a:gd name="T1" fmla="*/ 2751 h 6827"/>
                <a:gd name="T2" fmla="*/ 5543 w 6827"/>
                <a:gd name="T3" fmla="*/ 1286 h 6827"/>
                <a:gd name="T4" fmla="*/ 4063 w 6827"/>
                <a:gd name="T5" fmla="*/ 1781 h 6827"/>
                <a:gd name="T6" fmla="*/ 3413 w 6827"/>
                <a:gd name="T7" fmla="*/ 0 h 6827"/>
                <a:gd name="T8" fmla="*/ 2763 w 6827"/>
                <a:gd name="T9" fmla="*/ 1781 h 6827"/>
                <a:gd name="T10" fmla="*/ 1284 w 6827"/>
                <a:gd name="T11" fmla="*/ 1286 h 6827"/>
                <a:gd name="T12" fmla="*/ 1820 w 6827"/>
                <a:gd name="T13" fmla="*/ 2751 h 6827"/>
                <a:gd name="T14" fmla="*/ 0 w 6827"/>
                <a:gd name="T15" fmla="*/ 3413 h 6827"/>
                <a:gd name="T16" fmla="*/ 1820 w 6827"/>
                <a:gd name="T17" fmla="*/ 4075 h 6827"/>
                <a:gd name="T18" fmla="*/ 1284 w 6827"/>
                <a:gd name="T19" fmla="*/ 5541 h 6827"/>
                <a:gd name="T20" fmla="*/ 1406 w 6827"/>
                <a:gd name="T21" fmla="*/ 5568 h 6827"/>
                <a:gd name="T22" fmla="*/ 3305 w 6827"/>
                <a:gd name="T23" fmla="*/ 6747 h 6827"/>
                <a:gd name="T24" fmla="*/ 3522 w 6827"/>
                <a:gd name="T25" fmla="*/ 6747 h 6827"/>
                <a:gd name="T26" fmla="*/ 5420 w 6827"/>
                <a:gd name="T27" fmla="*/ 5567 h 6827"/>
                <a:gd name="T28" fmla="*/ 5543 w 6827"/>
                <a:gd name="T29" fmla="*/ 5541 h 6827"/>
                <a:gd name="T30" fmla="*/ 5007 w 6827"/>
                <a:gd name="T31" fmla="*/ 4075 h 6827"/>
                <a:gd name="T32" fmla="*/ 6827 w 6827"/>
                <a:gd name="T33" fmla="*/ 3413 h 6827"/>
                <a:gd name="T34" fmla="*/ 2694 w 6827"/>
                <a:gd name="T35" fmla="*/ 1998 h 6827"/>
                <a:gd name="T36" fmla="*/ 1825 w 6827"/>
                <a:gd name="T37" fmla="*/ 1664 h 6827"/>
                <a:gd name="T38" fmla="*/ 1692 w 6827"/>
                <a:gd name="T39" fmla="*/ 1852 h 6827"/>
                <a:gd name="T40" fmla="*/ 2037 w 6827"/>
                <a:gd name="T41" fmla="*/ 2682 h 6827"/>
                <a:gd name="T42" fmla="*/ 2585 w 6827"/>
                <a:gd name="T43" fmla="*/ 2746 h 6827"/>
                <a:gd name="T44" fmla="*/ 847 w 6827"/>
                <a:gd name="T45" fmla="*/ 3300 h 6827"/>
                <a:gd name="T46" fmla="*/ 847 w 6827"/>
                <a:gd name="T47" fmla="*/ 3527 h 6827"/>
                <a:gd name="T48" fmla="*/ 2585 w 6827"/>
                <a:gd name="T49" fmla="*/ 4080 h 6827"/>
                <a:gd name="T50" fmla="*/ 2037 w 6827"/>
                <a:gd name="T51" fmla="*/ 4145 h 6827"/>
                <a:gd name="T52" fmla="*/ 1692 w 6827"/>
                <a:gd name="T53" fmla="*/ 4974 h 6827"/>
                <a:gd name="T54" fmla="*/ 1825 w 6827"/>
                <a:gd name="T55" fmla="*/ 5163 h 6827"/>
                <a:gd name="T56" fmla="*/ 2694 w 6827"/>
                <a:gd name="T57" fmla="*/ 4828 h 6827"/>
                <a:gd name="T58" fmla="*/ 3300 w 6827"/>
                <a:gd name="T59" fmla="*/ 5980 h 6827"/>
                <a:gd name="T60" fmla="*/ 3300 w 6827"/>
                <a:gd name="T61" fmla="*/ 3688 h 6827"/>
                <a:gd name="T62" fmla="*/ 3300 w 6827"/>
                <a:gd name="T63" fmla="*/ 3139 h 6827"/>
                <a:gd name="T64" fmla="*/ 3300 w 6827"/>
                <a:gd name="T65" fmla="*/ 847 h 6827"/>
                <a:gd name="T66" fmla="*/ 4789 w 6827"/>
                <a:gd name="T67" fmla="*/ 2682 h 6827"/>
                <a:gd name="T68" fmla="*/ 5135 w 6827"/>
                <a:gd name="T69" fmla="*/ 1852 h 6827"/>
                <a:gd name="T70" fmla="*/ 5002 w 6827"/>
                <a:gd name="T71" fmla="*/ 1664 h 6827"/>
                <a:gd name="T72" fmla="*/ 4132 w 6827"/>
                <a:gd name="T73" fmla="*/ 1999 h 6827"/>
                <a:gd name="T74" fmla="*/ 3527 w 6827"/>
                <a:gd name="T75" fmla="*/ 847 h 6827"/>
                <a:gd name="T76" fmla="*/ 3527 w 6827"/>
                <a:gd name="T77" fmla="*/ 3139 h 6827"/>
                <a:gd name="T78" fmla="*/ 3527 w 6827"/>
                <a:gd name="T79" fmla="*/ 5980 h 6827"/>
                <a:gd name="T80" fmla="*/ 4080 w 6827"/>
                <a:gd name="T81" fmla="*/ 4241 h 6827"/>
                <a:gd name="T82" fmla="*/ 4132 w 6827"/>
                <a:gd name="T83" fmla="*/ 4828 h 6827"/>
                <a:gd name="T84" fmla="*/ 5002 w 6827"/>
                <a:gd name="T85" fmla="*/ 5163 h 6827"/>
                <a:gd name="T86" fmla="*/ 5135 w 6827"/>
                <a:gd name="T87" fmla="*/ 4974 h 6827"/>
                <a:gd name="T88" fmla="*/ 4790 w 6827"/>
                <a:gd name="T89" fmla="*/ 4145 h 6827"/>
                <a:gd name="T90" fmla="*/ 4241 w 6827"/>
                <a:gd name="T91" fmla="*/ 4080 h 6827"/>
                <a:gd name="T92" fmla="*/ 5980 w 6827"/>
                <a:gd name="T93" fmla="*/ 3527 h 6827"/>
                <a:gd name="T94" fmla="*/ 3688 w 6827"/>
                <a:gd name="T95" fmla="*/ 3300 h 6827"/>
                <a:gd name="T96" fmla="*/ 5980 w 6827"/>
                <a:gd name="T97" fmla="*/ 3300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27" h="6827">
                  <a:moveTo>
                    <a:pt x="6747" y="3305"/>
                  </a:moveTo>
                  <a:lnTo>
                    <a:pt x="5007" y="2751"/>
                  </a:lnTo>
                  <a:lnTo>
                    <a:pt x="5566" y="1409"/>
                  </a:lnTo>
                  <a:cubicBezTo>
                    <a:pt x="5584" y="1367"/>
                    <a:pt x="5575" y="1319"/>
                    <a:pt x="5543" y="1286"/>
                  </a:cubicBezTo>
                  <a:cubicBezTo>
                    <a:pt x="5511" y="1253"/>
                    <a:pt x="5463" y="1243"/>
                    <a:pt x="5420" y="1259"/>
                  </a:cubicBezTo>
                  <a:lnTo>
                    <a:pt x="4063" y="1781"/>
                  </a:lnTo>
                  <a:lnTo>
                    <a:pt x="3522" y="79"/>
                  </a:lnTo>
                  <a:cubicBezTo>
                    <a:pt x="3507" y="32"/>
                    <a:pt x="3463" y="0"/>
                    <a:pt x="3413" y="0"/>
                  </a:cubicBezTo>
                  <a:cubicBezTo>
                    <a:pt x="3364" y="0"/>
                    <a:pt x="3320" y="32"/>
                    <a:pt x="3305" y="79"/>
                  </a:cubicBezTo>
                  <a:lnTo>
                    <a:pt x="2763" y="1781"/>
                  </a:lnTo>
                  <a:lnTo>
                    <a:pt x="1406" y="1259"/>
                  </a:lnTo>
                  <a:cubicBezTo>
                    <a:pt x="1364" y="1243"/>
                    <a:pt x="1316" y="1253"/>
                    <a:pt x="1284" y="1286"/>
                  </a:cubicBezTo>
                  <a:cubicBezTo>
                    <a:pt x="1252" y="1319"/>
                    <a:pt x="1243" y="1367"/>
                    <a:pt x="1260" y="1409"/>
                  </a:cubicBezTo>
                  <a:lnTo>
                    <a:pt x="1820" y="2751"/>
                  </a:lnTo>
                  <a:lnTo>
                    <a:pt x="79" y="3305"/>
                  </a:lnTo>
                  <a:cubicBezTo>
                    <a:pt x="32" y="3320"/>
                    <a:pt x="0" y="3364"/>
                    <a:pt x="0" y="3413"/>
                  </a:cubicBezTo>
                  <a:cubicBezTo>
                    <a:pt x="0" y="3463"/>
                    <a:pt x="32" y="3507"/>
                    <a:pt x="79" y="3522"/>
                  </a:cubicBezTo>
                  <a:lnTo>
                    <a:pt x="1820" y="4075"/>
                  </a:lnTo>
                  <a:lnTo>
                    <a:pt x="1260" y="5418"/>
                  </a:lnTo>
                  <a:cubicBezTo>
                    <a:pt x="1243" y="5460"/>
                    <a:pt x="1252" y="5508"/>
                    <a:pt x="1284" y="5541"/>
                  </a:cubicBezTo>
                  <a:cubicBezTo>
                    <a:pt x="1306" y="5563"/>
                    <a:pt x="1335" y="5575"/>
                    <a:pt x="1365" y="5575"/>
                  </a:cubicBezTo>
                  <a:cubicBezTo>
                    <a:pt x="1379" y="5575"/>
                    <a:pt x="1393" y="5573"/>
                    <a:pt x="1406" y="5568"/>
                  </a:cubicBezTo>
                  <a:lnTo>
                    <a:pt x="2763" y="5046"/>
                  </a:lnTo>
                  <a:lnTo>
                    <a:pt x="3305" y="6747"/>
                  </a:lnTo>
                  <a:cubicBezTo>
                    <a:pt x="3320" y="6795"/>
                    <a:pt x="3364" y="6827"/>
                    <a:pt x="3413" y="6827"/>
                  </a:cubicBezTo>
                  <a:cubicBezTo>
                    <a:pt x="3463" y="6827"/>
                    <a:pt x="3507" y="6795"/>
                    <a:pt x="3522" y="6747"/>
                  </a:cubicBezTo>
                  <a:lnTo>
                    <a:pt x="4063" y="5045"/>
                  </a:lnTo>
                  <a:lnTo>
                    <a:pt x="5420" y="5567"/>
                  </a:lnTo>
                  <a:cubicBezTo>
                    <a:pt x="5434" y="5573"/>
                    <a:pt x="5448" y="5575"/>
                    <a:pt x="5461" y="5575"/>
                  </a:cubicBezTo>
                  <a:cubicBezTo>
                    <a:pt x="5491" y="5575"/>
                    <a:pt x="5521" y="5563"/>
                    <a:pt x="5543" y="5541"/>
                  </a:cubicBezTo>
                  <a:cubicBezTo>
                    <a:pt x="5575" y="5508"/>
                    <a:pt x="5584" y="5460"/>
                    <a:pt x="5566" y="5418"/>
                  </a:cubicBezTo>
                  <a:lnTo>
                    <a:pt x="5007" y="4075"/>
                  </a:lnTo>
                  <a:lnTo>
                    <a:pt x="6747" y="3522"/>
                  </a:lnTo>
                  <a:cubicBezTo>
                    <a:pt x="6795" y="3507"/>
                    <a:pt x="6827" y="3463"/>
                    <a:pt x="6827" y="3413"/>
                  </a:cubicBezTo>
                  <a:cubicBezTo>
                    <a:pt x="6827" y="3364"/>
                    <a:pt x="6795" y="3320"/>
                    <a:pt x="6747" y="3305"/>
                  </a:cubicBezTo>
                  <a:close/>
                  <a:moveTo>
                    <a:pt x="2694" y="1998"/>
                  </a:moveTo>
                  <a:lnTo>
                    <a:pt x="2565" y="2404"/>
                  </a:lnTo>
                  <a:lnTo>
                    <a:pt x="1825" y="1664"/>
                  </a:lnTo>
                  <a:lnTo>
                    <a:pt x="2694" y="1998"/>
                  </a:lnTo>
                  <a:close/>
                  <a:moveTo>
                    <a:pt x="1692" y="1852"/>
                  </a:moveTo>
                  <a:lnTo>
                    <a:pt x="2404" y="2565"/>
                  </a:lnTo>
                  <a:lnTo>
                    <a:pt x="2037" y="2682"/>
                  </a:lnTo>
                  <a:lnTo>
                    <a:pt x="1692" y="1852"/>
                  </a:lnTo>
                  <a:close/>
                  <a:moveTo>
                    <a:pt x="2585" y="2746"/>
                  </a:moveTo>
                  <a:lnTo>
                    <a:pt x="3139" y="3300"/>
                  </a:lnTo>
                  <a:lnTo>
                    <a:pt x="847" y="3300"/>
                  </a:lnTo>
                  <a:lnTo>
                    <a:pt x="2585" y="2746"/>
                  </a:lnTo>
                  <a:close/>
                  <a:moveTo>
                    <a:pt x="847" y="3527"/>
                  </a:moveTo>
                  <a:lnTo>
                    <a:pt x="3139" y="3527"/>
                  </a:lnTo>
                  <a:lnTo>
                    <a:pt x="2585" y="4080"/>
                  </a:lnTo>
                  <a:lnTo>
                    <a:pt x="847" y="3527"/>
                  </a:lnTo>
                  <a:close/>
                  <a:moveTo>
                    <a:pt x="2037" y="4145"/>
                  </a:moveTo>
                  <a:lnTo>
                    <a:pt x="2404" y="4262"/>
                  </a:lnTo>
                  <a:lnTo>
                    <a:pt x="1692" y="4974"/>
                  </a:lnTo>
                  <a:lnTo>
                    <a:pt x="2037" y="4145"/>
                  </a:lnTo>
                  <a:close/>
                  <a:moveTo>
                    <a:pt x="1825" y="5163"/>
                  </a:moveTo>
                  <a:lnTo>
                    <a:pt x="2565" y="4422"/>
                  </a:lnTo>
                  <a:lnTo>
                    <a:pt x="2694" y="4828"/>
                  </a:lnTo>
                  <a:lnTo>
                    <a:pt x="1825" y="5163"/>
                  </a:lnTo>
                  <a:close/>
                  <a:moveTo>
                    <a:pt x="3300" y="5980"/>
                  </a:moveTo>
                  <a:lnTo>
                    <a:pt x="2746" y="4241"/>
                  </a:lnTo>
                  <a:lnTo>
                    <a:pt x="3300" y="3688"/>
                  </a:lnTo>
                  <a:lnTo>
                    <a:pt x="3300" y="5980"/>
                  </a:lnTo>
                  <a:close/>
                  <a:moveTo>
                    <a:pt x="3300" y="3139"/>
                  </a:moveTo>
                  <a:lnTo>
                    <a:pt x="2746" y="2585"/>
                  </a:lnTo>
                  <a:lnTo>
                    <a:pt x="3300" y="847"/>
                  </a:lnTo>
                  <a:lnTo>
                    <a:pt x="3300" y="3139"/>
                  </a:lnTo>
                  <a:close/>
                  <a:moveTo>
                    <a:pt x="4789" y="2682"/>
                  </a:moveTo>
                  <a:lnTo>
                    <a:pt x="4422" y="2565"/>
                  </a:lnTo>
                  <a:lnTo>
                    <a:pt x="5135" y="1852"/>
                  </a:lnTo>
                  <a:lnTo>
                    <a:pt x="4789" y="2682"/>
                  </a:lnTo>
                  <a:close/>
                  <a:moveTo>
                    <a:pt x="5002" y="1664"/>
                  </a:moveTo>
                  <a:lnTo>
                    <a:pt x="4261" y="2404"/>
                  </a:lnTo>
                  <a:lnTo>
                    <a:pt x="4132" y="1999"/>
                  </a:lnTo>
                  <a:lnTo>
                    <a:pt x="5002" y="1664"/>
                  </a:lnTo>
                  <a:close/>
                  <a:moveTo>
                    <a:pt x="3527" y="847"/>
                  </a:moveTo>
                  <a:lnTo>
                    <a:pt x="4080" y="2585"/>
                  </a:lnTo>
                  <a:lnTo>
                    <a:pt x="3527" y="3139"/>
                  </a:lnTo>
                  <a:lnTo>
                    <a:pt x="3527" y="847"/>
                  </a:lnTo>
                  <a:close/>
                  <a:moveTo>
                    <a:pt x="3527" y="5980"/>
                  </a:moveTo>
                  <a:lnTo>
                    <a:pt x="3527" y="3688"/>
                  </a:lnTo>
                  <a:lnTo>
                    <a:pt x="4080" y="4241"/>
                  </a:lnTo>
                  <a:lnTo>
                    <a:pt x="3527" y="5980"/>
                  </a:lnTo>
                  <a:close/>
                  <a:moveTo>
                    <a:pt x="4132" y="4828"/>
                  </a:moveTo>
                  <a:lnTo>
                    <a:pt x="4262" y="4422"/>
                  </a:lnTo>
                  <a:lnTo>
                    <a:pt x="5002" y="5163"/>
                  </a:lnTo>
                  <a:lnTo>
                    <a:pt x="4132" y="4828"/>
                  </a:lnTo>
                  <a:close/>
                  <a:moveTo>
                    <a:pt x="5135" y="4974"/>
                  </a:moveTo>
                  <a:lnTo>
                    <a:pt x="4422" y="4262"/>
                  </a:lnTo>
                  <a:lnTo>
                    <a:pt x="4790" y="4145"/>
                  </a:lnTo>
                  <a:lnTo>
                    <a:pt x="5135" y="4974"/>
                  </a:lnTo>
                  <a:close/>
                  <a:moveTo>
                    <a:pt x="4241" y="4080"/>
                  </a:moveTo>
                  <a:lnTo>
                    <a:pt x="3688" y="3527"/>
                  </a:lnTo>
                  <a:lnTo>
                    <a:pt x="5980" y="3527"/>
                  </a:lnTo>
                  <a:lnTo>
                    <a:pt x="4241" y="4080"/>
                  </a:lnTo>
                  <a:close/>
                  <a:moveTo>
                    <a:pt x="3688" y="3300"/>
                  </a:moveTo>
                  <a:lnTo>
                    <a:pt x="4241" y="2746"/>
                  </a:lnTo>
                  <a:lnTo>
                    <a:pt x="5980" y="3300"/>
                  </a:lnTo>
                  <a:lnTo>
                    <a:pt x="3688" y="330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32000">
                  <a:schemeClr val="accent2"/>
                </a:gs>
                <a:gs pos="61000">
                  <a:schemeClr val="accent5"/>
                </a:gs>
                <a:gs pos="100000">
                  <a:schemeClr val="accent4"/>
                </a:gs>
              </a:gsLst>
              <a:lin ang="5400000" scaled="1"/>
            </a:gradFill>
            <a:ln>
              <a:noFill/>
            </a:ln>
          </p:spPr>
        </p:sp>
      </p:grpSp>
      <p:sp>
        <p:nvSpPr>
          <p:cNvPr id="14" name="îšľiḓe"/>
          <p:cNvSpPr txBox="1"/>
          <p:nvPr/>
        </p:nvSpPr>
        <p:spPr>
          <a:xfrm>
            <a:off x="4509999" y="2410313"/>
            <a:ext cx="2224314" cy="745473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rmAutofit/>
          </a:bodyPr>
          <a:lstStyle/>
          <a:p>
            <a:pPr defTabSz="914400">
              <a:lnSpc>
                <a:spcPct val="120000"/>
              </a:lnSpc>
              <a:defRPr/>
            </a:pPr>
            <a:endParaRPr lang="zh-CN" altLang="en-US" sz="10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wind-rose_335237"/>
          <p:cNvSpPr>
            <a:spLocks noChangeAspect="1"/>
          </p:cNvSpPr>
          <p:nvPr/>
        </p:nvSpPr>
        <p:spPr bwMode="auto">
          <a:xfrm>
            <a:off x="-5653753" y="218914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8" name="wind-rose_335237"/>
          <p:cNvSpPr>
            <a:spLocks noChangeAspect="1"/>
          </p:cNvSpPr>
          <p:nvPr/>
        </p:nvSpPr>
        <p:spPr bwMode="auto">
          <a:xfrm>
            <a:off x="4810125" y="-5911498"/>
            <a:ext cx="11840905" cy="11822995"/>
          </a:xfrm>
          <a:custGeom>
            <a:avLst/>
            <a:gdLst>
              <a:gd name="T0" fmla="*/ 5007 w 6827"/>
              <a:gd name="T1" fmla="*/ 2751 h 6827"/>
              <a:gd name="T2" fmla="*/ 5543 w 6827"/>
              <a:gd name="T3" fmla="*/ 1286 h 6827"/>
              <a:gd name="T4" fmla="*/ 4063 w 6827"/>
              <a:gd name="T5" fmla="*/ 1781 h 6827"/>
              <a:gd name="T6" fmla="*/ 3413 w 6827"/>
              <a:gd name="T7" fmla="*/ 0 h 6827"/>
              <a:gd name="T8" fmla="*/ 2763 w 6827"/>
              <a:gd name="T9" fmla="*/ 1781 h 6827"/>
              <a:gd name="T10" fmla="*/ 1284 w 6827"/>
              <a:gd name="T11" fmla="*/ 1286 h 6827"/>
              <a:gd name="T12" fmla="*/ 1820 w 6827"/>
              <a:gd name="T13" fmla="*/ 2751 h 6827"/>
              <a:gd name="T14" fmla="*/ 0 w 6827"/>
              <a:gd name="T15" fmla="*/ 3413 h 6827"/>
              <a:gd name="T16" fmla="*/ 1820 w 6827"/>
              <a:gd name="T17" fmla="*/ 4075 h 6827"/>
              <a:gd name="T18" fmla="*/ 1284 w 6827"/>
              <a:gd name="T19" fmla="*/ 5541 h 6827"/>
              <a:gd name="T20" fmla="*/ 1406 w 6827"/>
              <a:gd name="T21" fmla="*/ 5568 h 6827"/>
              <a:gd name="T22" fmla="*/ 3305 w 6827"/>
              <a:gd name="T23" fmla="*/ 6747 h 6827"/>
              <a:gd name="T24" fmla="*/ 3522 w 6827"/>
              <a:gd name="T25" fmla="*/ 6747 h 6827"/>
              <a:gd name="T26" fmla="*/ 5420 w 6827"/>
              <a:gd name="T27" fmla="*/ 5567 h 6827"/>
              <a:gd name="T28" fmla="*/ 5543 w 6827"/>
              <a:gd name="T29" fmla="*/ 5541 h 6827"/>
              <a:gd name="T30" fmla="*/ 5007 w 6827"/>
              <a:gd name="T31" fmla="*/ 4075 h 6827"/>
              <a:gd name="T32" fmla="*/ 6827 w 6827"/>
              <a:gd name="T33" fmla="*/ 3413 h 6827"/>
              <a:gd name="T34" fmla="*/ 2694 w 6827"/>
              <a:gd name="T35" fmla="*/ 1998 h 6827"/>
              <a:gd name="T36" fmla="*/ 1825 w 6827"/>
              <a:gd name="T37" fmla="*/ 1664 h 6827"/>
              <a:gd name="T38" fmla="*/ 1692 w 6827"/>
              <a:gd name="T39" fmla="*/ 1852 h 6827"/>
              <a:gd name="T40" fmla="*/ 2037 w 6827"/>
              <a:gd name="T41" fmla="*/ 2682 h 6827"/>
              <a:gd name="T42" fmla="*/ 2585 w 6827"/>
              <a:gd name="T43" fmla="*/ 2746 h 6827"/>
              <a:gd name="T44" fmla="*/ 847 w 6827"/>
              <a:gd name="T45" fmla="*/ 3300 h 6827"/>
              <a:gd name="T46" fmla="*/ 847 w 6827"/>
              <a:gd name="T47" fmla="*/ 3527 h 6827"/>
              <a:gd name="T48" fmla="*/ 2585 w 6827"/>
              <a:gd name="T49" fmla="*/ 4080 h 6827"/>
              <a:gd name="T50" fmla="*/ 2037 w 6827"/>
              <a:gd name="T51" fmla="*/ 4145 h 6827"/>
              <a:gd name="T52" fmla="*/ 1692 w 6827"/>
              <a:gd name="T53" fmla="*/ 4974 h 6827"/>
              <a:gd name="T54" fmla="*/ 1825 w 6827"/>
              <a:gd name="T55" fmla="*/ 5163 h 6827"/>
              <a:gd name="T56" fmla="*/ 2694 w 6827"/>
              <a:gd name="T57" fmla="*/ 4828 h 6827"/>
              <a:gd name="T58" fmla="*/ 3300 w 6827"/>
              <a:gd name="T59" fmla="*/ 5980 h 6827"/>
              <a:gd name="T60" fmla="*/ 3300 w 6827"/>
              <a:gd name="T61" fmla="*/ 3688 h 6827"/>
              <a:gd name="T62" fmla="*/ 3300 w 6827"/>
              <a:gd name="T63" fmla="*/ 3139 h 6827"/>
              <a:gd name="T64" fmla="*/ 3300 w 6827"/>
              <a:gd name="T65" fmla="*/ 847 h 6827"/>
              <a:gd name="T66" fmla="*/ 4789 w 6827"/>
              <a:gd name="T67" fmla="*/ 2682 h 6827"/>
              <a:gd name="T68" fmla="*/ 5135 w 6827"/>
              <a:gd name="T69" fmla="*/ 1852 h 6827"/>
              <a:gd name="T70" fmla="*/ 5002 w 6827"/>
              <a:gd name="T71" fmla="*/ 1664 h 6827"/>
              <a:gd name="T72" fmla="*/ 4132 w 6827"/>
              <a:gd name="T73" fmla="*/ 1999 h 6827"/>
              <a:gd name="T74" fmla="*/ 3527 w 6827"/>
              <a:gd name="T75" fmla="*/ 847 h 6827"/>
              <a:gd name="T76" fmla="*/ 3527 w 6827"/>
              <a:gd name="T77" fmla="*/ 3139 h 6827"/>
              <a:gd name="T78" fmla="*/ 3527 w 6827"/>
              <a:gd name="T79" fmla="*/ 5980 h 6827"/>
              <a:gd name="T80" fmla="*/ 4080 w 6827"/>
              <a:gd name="T81" fmla="*/ 4241 h 6827"/>
              <a:gd name="T82" fmla="*/ 4132 w 6827"/>
              <a:gd name="T83" fmla="*/ 4828 h 6827"/>
              <a:gd name="T84" fmla="*/ 5002 w 6827"/>
              <a:gd name="T85" fmla="*/ 5163 h 6827"/>
              <a:gd name="T86" fmla="*/ 5135 w 6827"/>
              <a:gd name="T87" fmla="*/ 4974 h 6827"/>
              <a:gd name="T88" fmla="*/ 4790 w 6827"/>
              <a:gd name="T89" fmla="*/ 4145 h 6827"/>
              <a:gd name="T90" fmla="*/ 4241 w 6827"/>
              <a:gd name="T91" fmla="*/ 4080 h 6827"/>
              <a:gd name="T92" fmla="*/ 5980 w 6827"/>
              <a:gd name="T93" fmla="*/ 3527 h 6827"/>
              <a:gd name="T94" fmla="*/ 3688 w 6827"/>
              <a:gd name="T95" fmla="*/ 3300 h 6827"/>
              <a:gd name="T96" fmla="*/ 5980 w 6827"/>
              <a:gd name="T97" fmla="*/ 3300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27" h="6827">
                <a:moveTo>
                  <a:pt x="6747" y="3305"/>
                </a:moveTo>
                <a:lnTo>
                  <a:pt x="5007" y="2751"/>
                </a:lnTo>
                <a:lnTo>
                  <a:pt x="5566" y="1409"/>
                </a:lnTo>
                <a:cubicBezTo>
                  <a:pt x="5584" y="1367"/>
                  <a:pt x="5575" y="1319"/>
                  <a:pt x="5543" y="1286"/>
                </a:cubicBezTo>
                <a:cubicBezTo>
                  <a:pt x="5511" y="1253"/>
                  <a:pt x="5463" y="1243"/>
                  <a:pt x="5420" y="1259"/>
                </a:cubicBezTo>
                <a:lnTo>
                  <a:pt x="4063" y="1781"/>
                </a:lnTo>
                <a:lnTo>
                  <a:pt x="3522" y="79"/>
                </a:lnTo>
                <a:cubicBezTo>
                  <a:pt x="3507" y="32"/>
                  <a:pt x="3463" y="0"/>
                  <a:pt x="3413" y="0"/>
                </a:cubicBezTo>
                <a:cubicBezTo>
                  <a:pt x="3364" y="0"/>
                  <a:pt x="3320" y="32"/>
                  <a:pt x="3305" y="79"/>
                </a:cubicBezTo>
                <a:lnTo>
                  <a:pt x="2763" y="1781"/>
                </a:lnTo>
                <a:lnTo>
                  <a:pt x="1406" y="1259"/>
                </a:lnTo>
                <a:cubicBezTo>
                  <a:pt x="1364" y="1243"/>
                  <a:pt x="1316" y="1253"/>
                  <a:pt x="1284" y="1286"/>
                </a:cubicBezTo>
                <a:cubicBezTo>
                  <a:pt x="1252" y="1319"/>
                  <a:pt x="1243" y="1367"/>
                  <a:pt x="1260" y="1409"/>
                </a:cubicBezTo>
                <a:lnTo>
                  <a:pt x="1820" y="2751"/>
                </a:lnTo>
                <a:lnTo>
                  <a:pt x="79" y="3305"/>
                </a:lnTo>
                <a:cubicBezTo>
                  <a:pt x="32" y="3320"/>
                  <a:pt x="0" y="3364"/>
                  <a:pt x="0" y="3413"/>
                </a:cubicBezTo>
                <a:cubicBezTo>
                  <a:pt x="0" y="3463"/>
                  <a:pt x="32" y="3507"/>
                  <a:pt x="79" y="3522"/>
                </a:cubicBezTo>
                <a:lnTo>
                  <a:pt x="1820" y="4075"/>
                </a:lnTo>
                <a:lnTo>
                  <a:pt x="1260" y="5418"/>
                </a:lnTo>
                <a:cubicBezTo>
                  <a:pt x="1243" y="5460"/>
                  <a:pt x="1252" y="5508"/>
                  <a:pt x="1284" y="5541"/>
                </a:cubicBezTo>
                <a:cubicBezTo>
                  <a:pt x="1306" y="5563"/>
                  <a:pt x="1335" y="5575"/>
                  <a:pt x="1365" y="5575"/>
                </a:cubicBezTo>
                <a:cubicBezTo>
                  <a:pt x="1379" y="5575"/>
                  <a:pt x="1393" y="5573"/>
                  <a:pt x="1406" y="5568"/>
                </a:cubicBezTo>
                <a:lnTo>
                  <a:pt x="2763" y="5046"/>
                </a:lnTo>
                <a:lnTo>
                  <a:pt x="3305" y="6747"/>
                </a:lnTo>
                <a:cubicBezTo>
                  <a:pt x="3320" y="6795"/>
                  <a:pt x="3364" y="6827"/>
                  <a:pt x="3413" y="6827"/>
                </a:cubicBezTo>
                <a:cubicBezTo>
                  <a:pt x="3463" y="6827"/>
                  <a:pt x="3507" y="6795"/>
                  <a:pt x="3522" y="6747"/>
                </a:cubicBezTo>
                <a:lnTo>
                  <a:pt x="4063" y="5045"/>
                </a:lnTo>
                <a:lnTo>
                  <a:pt x="5420" y="5567"/>
                </a:lnTo>
                <a:cubicBezTo>
                  <a:pt x="5434" y="5573"/>
                  <a:pt x="5448" y="5575"/>
                  <a:pt x="5461" y="5575"/>
                </a:cubicBezTo>
                <a:cubicBezTo>
                  <a:pt x="5491" y="5575"/>
                  <a:pt x="5521" y="5563"/>
                  <a:pt x="5543" y="5541"/>
                </a:cubicBezTo>
                <a:cubicBezTo>
                  <a:pt x="5575" y="5508"/>
                  <a:pt x="5584" y="5460"/>
                  <a:pt x="5566" y="5418"/>
                </a:cubicBezTo>
                <a:lnTo>
                  <a:pt x="5007" y="4075"/>
                </a:lnTo>
                <a:lnTo>
                  <a:pt x="6747" y="3522"/>
                </a:lnTo>
                <a:cubicBezTo>
                  <a:pt x="6795" y="3507"/>
                  <a:pt x="6827" y="3463"/>
                  <a:pt x="6827" y="3413"/>
                </a:cubicBezTo>
                <a:cubicBezTo>
                  <a:pt x="6827" y="3364"/>
                  <a:pt x="6795" y="3320"/>
                  <a:pt x="6747" y="3305"/>
                </a:cubicBezTo>
                <a:close/>
                <a:moveTo>
                  <a:pt x="2694" y="1998"/>
                </a:moveTo>
                <a:lnTo>
                  <a:pt x="2565" y="2404"/>
                </a:lnTo>
                <a:lnTo>
                  <a:pt x="1825" y="1664"/>
                </a:lnTo>
                <a:lnTo>
                  <a:pt x="2694" y="1998"/>
                </a:lnTo>
                <a:close/>
                <a:moveTo>
                  <a:pt x="1692" y="1852"/>
                </a:moveTo>
                <a:lnTo>
                  <a:pt x="2404" y="2565"/>
                </a:lnTo>
                <a:lnTo>
                  <a:pt x="2037" y="2682"/>
                </a:lnTo>
                <a:lnTo>
                  <a:pt x="1692" y="1852"/>
                </a:lnTo>
                <a:close/>
                <a:moveTo>
                  <a:pt x="2585" y="2746"/>
                </a:moveTo>
                <a:lnTo>
                  <a:pt x="3139" y="3300"/>
                </a:lnTo>
                <a:lnTo>
                  <a:pt x="847" y="3300"/>
                </a:lnTo>
                <a:lnTo>
                  <a:pt x="2585" y="2746"/>
                </a:lnTo>
                <a:close/>
                <a:moveTo>
                  <a:pt x="847" y="3527"/>
                </a:moveTo>
                <a:lnTo>
                  <a:pt x="3139" y="3527"/>
                </a:lnTo>
                <a:lnTo>
                  <a:pt x="2585" y="4080"/>
                </a:lnTo>
                <a:lnTo>
                  <a:pt x="847" y="3527"/>
                </a:lnTo>
                <a:close/>
                <a:moveTo>
                  <a:pt x="2037" y="4145"/>
                </a:moveTo>
                <a:lnTo>
                  <a:pt x="2404" y="4262"/>
                </a:lnTo>
                <a:lnTo>
                  <a:pt x="1692" y="4974"/>
                </a:lnTo>
                <a:lnTo>
                  <a:pt x="2037" y="4145"/>
                </a:lnTo>
                <a:close/>
                <a:moveTo>
                  <a:pt x="1825" y="5163"/>
                </a:moveTo>
                <a:lnTo>
                  <a:pt x="2565" y="4422"/>
                </a:lnTo>
                <a:lnTo>
                  <a:pt x="2694" y="4828"/>
                </a:lnTo>
                <a:lnTo>
                  <a:pt x="1825" y="5163"/>
                </a:lnTo>
                <a:close/>
                <a:moveTo>
                  <a:pt x="3300" y="5980"/>
                </a:moveTo>
                <a:lnTo>
                  <a:pt x="2746" y="4241"/>
                </a:lnTo>
                <a:lnTo>
                  <a:pt x="3300" y="3688"/>
                </a:lnTo>
                <a:lnTo>
                  <a:pt x="3300" y="5980"/>
                </a:lnTo>
                <a:close/>
                <a:moveTo>
                  <a:pt x="3300" y="3139"/>
                </a:moveTo>
                <a:lnTo>
                  <a:pt x="2746" y="2585"/>
                </a:lnTo>
                <a:lnTo>
                  <a:pt x="3300" y="847"/>
                </a:lnTo>
                <a:lnTo>
                  <a:pt x="3300" y="3139"/>
                </a:lnTo>
                <a:close/>
                <a:moveTo>
                  <a:pt x="4789" y="2682"/>
                </a:moveTo>
                <a:lnTo>
                  <a:pt x="4422" y="2565"/>
                </a:lnTo>
                <a:lnTo>
                  <a:pt x="5135" y="1852"/>
                </a:lnTo>
                <a:lnTo>
                  <a:pt x="4789" y="2682"/>
                </a:lnTo>
                <a:close/>
                <a:moveTo>
                  <a:pt x="5002" y="1664"/>
                </a:moveTo>
                <a:lnTo>
                  <a:pt x="4261" y="2404"/>
                </a:lnTo>
                <a:lnTo>
                  <a:pt x="4132" y="1999"/>
                </a:lnTo>
                <a:lnTo>
                  <a:pt x="5002" y="1664"/>
                </a:lnTo>
                <a:close/>
                <a:moveTo>
                  <a:pt x="3527" y="847"/>
                </a:moveTo>
                <a:lnTo>
                  <a:pt x="4080" y="2585"/>
                </a:lnTo>
                <a:lnTo>
                  <a:pt x="3527" y="3139"/>
                </a:lnTo>
                <a:lnTo>
                  <a:pt x="3527" y="847"/>
                </a:lnTo>
                <a:close/>
                <a:moveTo>
                  <a:pt x="3527" y="5980"/>
                </a:moveTo>
                <a:lnTo>
                  <a:pt x="3527" y="3688"/>
                </a:lnTo>
                <a:lnTo>
                  <a:pt x="4080" y="4241"/>
                </a:lnTo>
                <a:lnTo>
                  <a:pt x="3527" y="5980"/>
                </a:lnTo>
                <a:close/>
                <a:moveTo>
                  <a:pt x="4132" y="4828"/>
                </a:moveTo>
                <a:lnTo>
                  <a:pt x="4262" y="4422"/>
                </a:lnTo>
                <a:lnTo>
                  <a:pt x="5002" y="5163"/>
                </a:lnTo>
                <a:lnTo>
                  <a:pt x="4132" y="4828"/>
                </a:lnTo>
                <a:close/>
                <a:moveTo>
                  <a:pt x="5135" y="4974"/>
                </a:moveTo>
                <a:lnTo>
                  <a:pt x="4422" y="4262"/>
                </a:lnTo>
                <a:lnTo>
                  <a:pt x="4790" y="4145"/>
                </a:lnTo>
                <a:lnTo>
                  <a:pt x="5135" y="4974"/>
                </a:lnTo>
                <a:close/>
                <a:moveTo>
                  <a:pt x="4241" y="4080"/>
                </a:moveTo>
                <a:lnTo>
                  <a:pt x="3688" y="3527"/>
                </a:lnTo>
                <a:lnTo>
                  <a:pt x="5980" y="3527"/>
                </a:lnTo>
                <a:lnTo>
                  <a:pt x="4241" y="4080"/>
                </a:lnTo>
                <a:close/>
                <a:moveTo>
                  <a:pt x="3688" y="3300"/>
                </a:moveTo>
                <a:lnTo>
                  <a:pt x="4241" y="2746"/>
                </a:lnTo>
                <a:lnTo>
                  <a:pt x="5980" y="3300"/>
                </a:lnTo>
                <a:lnTo>
                  <a:pt x="3688" y="3300"/>
                </a:lnTo>
                <a:close/>
              </a:path>
            </a:pathLst>
          </a:custGeom>
          <a:solidFill>
            <a:schemeClr val="bg1">
              <a:lumMod val="85000"/>
              <a:alpha val="50000"/>
            </a:schemeClr>
          </a:solidFill>
          <a:ln>
            <a:noFill/>
          </a:ln>
        </p:spPr>
      </p:sp>
      <p:sp>
        <p:nvSpPr>
          <p:cNvPr id="4" name="任意多边形: 形状 3"/>
          <p:cNvSpPr/>
          <p:nvPr/>
        </p:nvSpPr>
        <p:spPr>
          <a:xfrm>
            <a:off x="266700" y="257175"/>
            <a:ext cx="6191250" cy="6191250"/>
          </a:xfrm>
          <a:custGeom>
            <a:avLst/>
            <a:gdLst>
              <a:gd name="connsiteX0" fmla="*/ 3095625 w 6191250"/>
              <a:gd name="connsiteY0" fmla="*/ 0 h 6191250"/>
              <a:gd name="connsiteX1" fmla="*/ 6191250 w 6191250"/>
              <a:gd name="connsiteY1" fmla="*/ 3095625 h 6191250"/>
              <a:gd name="connsiteX2" fmla="*/ 3095625 w 6191250"/>
              <a:gd name="connsiteY2" fmla="*/ 6191250 h 6191250"/>
              <a:gd name="connsiteX3" fmla="*/ 706891 w 6191250"/>
              <a:gd name="connsiteY3" fmla="*/ 5064730 h 6191250"/>
              <a:gd name="connsiteX4" fmla="*/ 650642 w 6191250"/>
              <a:gd name="connsiteY4" fmla="*/ 4989511 h 6191250"/>
              <a:gd name="connsiteX5" fmla="*/ 722560 w 6191250"/>
              <a:gd name="connsiteY5" fmla="*/ 5068640 h 6191250"/>
              <a:gd name="connsiteX6" fmla="*/ 2466975 w 6191250"/>
              <a:gd name="connsiteY6" fmla="*/ 5791200 h 6191250"/>
              <a:gd name="connsiteX7" fmla="*/ 4933950 w 6191250"/>
              <a:gd name="connsiteY7" fmla="*/ 3324225 h 6191250"/>
              <a:gd name="connsiteX8" fmla="*/ 2466975 w 6191250"/>
              <a:gd name="connsiteY8" fmla="*/ 857250 h 6191250"/>
              <a:gd name="connsiteX9" fmla="*/ 12737 w 6191250"/>
              <a:gd name="connsiteY9" fmla="*/ 3071991 h 6191250"/>
              <a:gd name="connsiteX10" fmla="*/ 3852 w 6191250"/>
              <a:gd name="connsiteY10" fmla="*/ 3247949 h 6191250"/>
              <a:gd name="connsiteX11" fmla="*/ 0 w 6191250"/>
              <a:gd name="connsiteY11" fmla="*/ 3095625 h 6191250"/>
              <a:gd name="connsiteX12" fmla="*/ 3095625 w 6191250"/>
              <a:gd name="connsiteY12" fmla="*/ 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191250" h="6191250">
                <a:moveTo>
                  <a:pt x="3095625" y="0"/>
                </a:moveTo>
                <a:cubicBezTo>
                  <a:pt x="4805291" y="0"/>
                  <a:pt x="6191250" y="1385959"/>
                  <a:pt x="6191250" y="3095625"/>
                </a:cubicBezTo>
                <a:cubicBezTo>
                  <a:pt x="6191250" y="4805291"/>
                  <a:pt x="4805291" y="6191250"/>
                  <a:pt x="3095625" y="6191250"/>
                </a:cubicBezTo>
                <a:cubicBezTo>
                  <a:pt x="2133938" y="6191250"/>
                  <a:pt x="1274674" y="5752724"/>
                  <a:pt x="706891" y="5064730"/>
                </a:cubicBezTo>
                <a:lnTo>
                  <a:pt x="650642" y="4989511"/>
                </a:lnTo>
                <a:lnTo>
                  <a:pt x="722560" y="5068640"/>
                </a:lnTo>
                <a:cubicBezTo>
                  <a:pt x="1168995" y="5515075"/>
                  <a:pt x="1785739" y="5791200"/>
                  <a:pt x="2466975" y="5791200"/>
                </a:cubicBezTo>
                <a:cubicBezTo>
                  <a:pt x="3829448" y="5791200"/>
                  <a:pt x="4933950" y="4686698"/>
                  <a:pt x="4933950" y="3324225"/>
                </a:cubicBezTo>
                <a:cubicBezTo>
                  <a:pt x="4933950" y="1961752"/>
                  <a:pt x="3829448" y="857250"/>
                  <a:pt x="2466975" y="857250"/>
                </a:cubicBezTo>
                <a:cubicBezTo>
                  <a:pt x="1189657" y="857250"/>
                  <a:pt x="139071" y="1828004"/>
                  <a:pt x="12737" y="3071991"/>
                </a:cubicBezTo>
                <a:lnTo>
                  <a:pt x="3852" y="3247949"/>
                </a:lnTo>
                <a:lnTo>
                  <a:pt x="0" y="3095625"/>
                </a:lnTo>
                <a:cubicBezTo>
                  <a:pt x="0" y="1385959"/>
                  <a:pt x="1385959" y="0"/>
                  <a:pt x="3095625" y="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/>
              </a:gs>
              <a:gs pos="50000">
                <a:schemeClr val="accent3"/>
              </a:gs>
              <a:gs pos="100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接点 4"/>
          <p:cNvSpPr/>
          <p:nvPr/>
        </p:nvSpPr>
        <p:spPr>
          <a:xfrm>
            <a:off x="657225" y="1276350"/>
            <a:ext cx="4152900" cy="4152900"/>
          </a:xfrm>
          <a:prstGeom prst="flowChartConnector">
            <a:avLst/>
          </a:prstGeom>
          <a:blipFill dpi="0" rotWithShape="1">
            <a:blip r:embed="rId1" cstate="print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25636" y="2003200"/>
            <a:ext cx="5941063" cy="269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gradFill>
                  <a:gsLst>
                    <a:gs pos="0">
                      <a:schemeClr val="accent2"/>
                    </a:gs>
                    <a:gs pos="50000">
                      <a:schemeClr val="accent3"/>
                    </a:gs>
                    <a:gs pos="100000">
                      <a:schemeClr val="accent4"/>
                    </a:gs>
                  </a:gsLst>
                  <a:lin ang="81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PART-03</a:t>
            </a:r>
            <a:endParaRPr lang="en-US" altLang="zh-CN" sz="6000" b="1" dirty="0">
              <a:gradFill>
                <a:gsLst>
                  <a:gs pos="0">
                    <a:schemeClr val="accent2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8100000" scaled="1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60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算法原理</a:t>
            </a:r>
            <a:endParaRPr lang="zh-CN" altLang="en-US" sz="60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</p:bldLst>
  </p:timing>
</p:sld>
</file>

<file path=ppt/tags/tag1.xml><?xml version="1.0" encoding="utf-8"?>
<p:tagLst xmlns:p="http://schemas.openxmlformats.org/presentationml/2006/main">
  <p:tag name="ISLIDE.DIAGRAM" val="cb0348ed-3760-4dcc-9e21-eebaa99e6523"/>
</p:tagLst>
</file>

<file path=ppt/tags/tag2.xml><?xml version="1.0" encoding="utf-8"?>
<p:tagLst xmlns:p="http://schemas.openxmlformats.org/presentationml/2006/main">
  <p:tag name="ISLIDE.DIAGRAM" val="57c0f5d7-e666-482c-af74-2cc1a97ea221"/>
</p:tagLst>
</file>

<file path=ppt/tags/tag3.xml><?xml version="1.0" encoding="utf-8"?>
<p:tagLst xmlns:p="http://schemas.openxmlformats.org/presentationml/2006/main">
  <p:tag name="ISLIDE.DIAGRAM" val="57c0f5d7-e666-482c-af74-2cc1a97ea221"/>
</p:tagLst>
</file>

<file path=ppt/tags/tag4.xml><?xml version="1.0" encoding="utf-8"?>
<p:tagLst xmlns:p="http://schemas.openxmlformats.org/presentationml/2006/main">
  <p:tag name="ISPRING_PRESENTATION_TITLE" val="商务60"/>
</p:tagLst>
</file>

<file path=ppt/theme/theme1.xml><?xml version="1.0" encoding="utf-8"?>
<a:theme xmlns:a="http://schemas.openxmlformats.org/drawingml/2006/main" name="Office 主题​​">
  <a:themeElements>
    <a:clrScheme name="紫红色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2472</Words>
  <Application>WPS 演示</Application>
  <PresentationFormat>宽屏</PresentationFormat>
  <Paragraphs>141</Paragraphs>
  <Slides>25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9" baseType="lpstr">
      <vt:lpstr>Arial</vt:lpstr>
      <vt:lpstr>宋体</vt:lpstr>
      <vt:lpstr>Wingdings</vt:lpstr>
      <vt:lpstr>Aharoni</vt:lpstr>
      <vt:lpstr>Yu Gothic UI Semibold</vt:lpstr>
      <vt:lpstr>Agency FB</vt:lpstr>
      <vt:lpstr>微软雅黑</vt:lpstr>
      <vt:lpstr>等线</vt:lpstr>
      <vt:lpstr>黑体</vt:lpstr>
      <vt:lpstr>Times New Roman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商务60</dc:title>
  <dc:creator>Chiu-z</dc:creator>
  <cp:lastModifiedBy>WPS_1602408772</cp:lastModifiedBy>
  <cp:revision>23</cp:revision>
  <dcterms:created xsi:type="dcterms:W3CDTF">2017-11-27T08:48:00Z</dcterms:created>
  <dcterms:modified xsi:type="dcterms:W3CDTF">2022-01-06T10:30:35Z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ICV">
    <vt:lpwstr>8C4FC4528CF948E5B480F53D963FF595</vt:lpwstr>
  </property>
</Properties>
</file>

<file path=docProps/thumbnail.jpeg>
</file>